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457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9144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1371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18288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22860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27432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32004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365760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60"/>
    <p:restoredTop sz="94643"/>
  </p:normalViewPr>
  <p:slideViewPr>
    <p:cSldViewPr snapToGrid="0">
      <p:cViewPr varScale="1">
        <p:scale>
          <a:sx n="30" d="100"/>
          <a:sy n="30" d="100"/>
        </p:scale>
        <p:origin x="288"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1143000" y="685800"/>
            <a:ext cx="4572000" cy="3429000"/>
          </a:xfrm>
          <a:prstGeom prst="rect">
            <a:avLst/>
          </a:prstGeom>
        </p:spPr>
        <p:txBody>
          <a:bodyPr/>
          <a:lstStyle/>
          <a:p>
            <a:endParaRPr/>
          </a:p>
        </p:txBody>
      </p:sp>
      <p:sp>
        <p:nvSpPr>
          <p:cNvPr id="151" name="Shape 1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
    <p:spTree>
      <p:nvGrpSpPr>
        <p:cNvPr id="1" name=""/>
        <p:cNvGrpSpPr/>
        <p:nvPr/>
      </p:nvGrpSpPr>
      <p:grpSpPr>
        <a:xfrm>
          <a:off x="0" y="0"/>
          <a:ext cx="0" cy="0"/>
          <a:chOff x="0" y="0"/>
          <a:chExt cx="0" cy="0"/>
        </a:xfrm>
      </p:grpSpPr>
      <p:sp>
        <p:nvSpPr>
          <p:cNvPr id="11" name="タイトルテキスト"/>
          <p:cNvSpPr txBox="1">
            <a:spLocks noGrp="1"/>
          </p:cNvSpPr>
          <p:nvPr>
            <p:ph type="title"/>
          </p:nvPr>
        </p:nvSpPr>
        <p:spPr>
          <a:xfrm>
            <a:off x="1778000" y="2298700"/>
            <a:ext cx="20828000" cy="46482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4200"/>
          </a:xfrm>
          <a:prstGeom prst="rect">
            <a:avLst/>
          </a:prstGeom>
        </p:spPr>
        <p:txBody>
          <a:bodyPr anchor="t">
            <a:spAutoFit/>
          </a:bodyPr>
          <a:lstStyle>
            <a:lvl1pPr marL="0" indent="0" algn="ctr">
              <a:spcBef>
                <a:spcPts val="0"/>
              </a:spcBef>
              <a:buSzTx/>
              <a:buNone/>
              <a:defRPr sz="3200"/>
            </a:lvl1pPr>
          </a:lstStyle>
          <a:p>
            <a:r>
              <a:t>–Johnny Appleseed</a:t>
            </a:r>
          </a:p>
        </p:txBody>
      </p:sp>
      <p:sp>
        <p:nvSpPr>
          <p:cNvPr id="94" name="“ここに引用を入力してください。”"/>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vl1pPr>
          </a:lstStyle>
          <a:p>
            <a:r>
              <a:t>“ここに引用を入力してください。”</a:t>
            </a:r>
          </a:p>
        </p:txBody>
      </p:sp>
      <p:sp>
        <p:nvSpPr>
          <p:cNvPr id="9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102" name="草が生えた砂丘から見たビーチと海"/>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正式版">
    <p:spTree>
      <p:nvGrpSpPr>
        <p:cNvPr id="1" name=""/>
        <p:cNvGrpSpPr/>
        <p:nvPr/>
      </p:nvGrpSpPr>
      <p:grpSpPr>
        <a:xfrm>
          <a:off x="0" y="0"/>
          <a:ext cx="0" cy="0"/>
          <a:chOff x="0" y="0"/>
          <a:chExt cx="0" cy="0"/>
        </a:xfrm>
      </p:grpSpPr>
      <p:sp>
        <p:nvSpPr>
          <p:cNvPr id="117" name="四角形"/>
          <p:cNvSpPr/>
          <p:nvPr/>
        </p:nvSpPr>
        <p:spPr>
          <a:xfrm>
            <a:off x="-61928" y="-8381"/>
            <a:ext cx="24507857" cy="13732761"/>
          </a:xfrm>
          <a:prstGeom prst="rect">
            <a:avLst/>
          </a:prstGeom>
          <a:solidFill>
            <a:srgbClr val="2BBFBA"/>
          </a:solidFill>
          <a:ln w="12700">
            <a:miter lim="400000"/>
          </a:ln>
        </p:spPr>
        <p:txBody>
          <a:bodyPr lIns="0" tIns="0" rIns="0" bIns="0" anchor="ctr"/>
          <a:lstStyle/>
          <a:p>
            <a:pPr>
              <a:defRPr sz="3200">
                <a:solidFill>
                  <a:srgbClr val="FFFFFF"/>
                </a:solidFill>
                <a:latin typeface="+mn-lt"/>
                <a:ea typeface="+mn-ea"/>
                <a:cs typeface="+mn-cs"/>
                <a:sym typeface="ヒラギノ角ゴ ProN W3"/>
              </a:defRPr>
            </a:pPr>
            <a:endParaRPr/>
          </a:p>
        </p:txBody>
      </p:sp>
      <p:sp>
        <p:nvSpPr>
          <p:cNvPr id="118" name="角丸四角形"/>
          <p:cNvSpPr/>
          <p:nvPr/>
        </p:nvSpPr>
        <p:spPr>
          <a:xfrm>
            <a:off x="607458" y="480450"/>
            <a:ext cx="23169084" cy="12184025"/>
          </a:xfrm>
          <a:prstGeom prst="roundRect">
            <a:avLst>
              <a:gd name="adj" fmla="val 2630"/>
            </a:avLst>
          </a:prstGeom>
          <a:solidFill>
            <a:srgbClr val="FFFFFF"/>
          </a:solidFill>
          <a:ln w="12700">
            <a:miter lim="400000"/>
          </a:ln>
          <a:effectLst>
            <a:outerShdw blurRad="101600" dist="63500" dir="5400000" rotWithShape="0">
              <a:srgbClr val="000000">
                <a:alpha val="30000"/>
              </a:srgbClr>
            </a:outerShdw>
          </a:effectLst>
        </p:spPr>
        <p:txBody>
          <a:bodyPr lIns="0" tIns="0" rIns="0" bIns="0" anchor="ctr"/>
          <a:lstStyle/>
          <a:p>
            <a:pPr>
              <a:defRPr sz="3200">
                <a:solidFill>
                  <a:srgbClr val="FFFFFF"/>
                </a:solidFill>
                <a:latin typeface="+mn-lt"/>
                <a:ea typeface="+mn-ea"/>
                <a:cs typeface="+mn-cs"/>
                <a:sym typeface="ヒラギノ角ゴ ProN W3"/>
              </a:defRPr>
            </a:pPr>
            <a:endParaRPr/>
          </a:p>
        </p:txBody>
      </p:sp>
      <p:pic>
        <p:nvPicPr>
          <p:cNvPr id="119" name="イメージ" descr="イメージ"/>
          <p:cNvPicPr>
            <a:picLocks noChangeAspect="1"/>
          </p:cNvPicPr>
          <p:nvPr/>
        </p:nvPicPr>
        <p:blipFill>
          <a:blip r:embed="rId2"/>
          <a:stretch>
            <a:fillRect/>
          </a:stretch>
        </p:blipFill>
        <p:spPr>
          <a:xfrm>
            <a:off x="11021052" y="13003056"/>
            <a:ext cx="2341895" cy="350773"/>
          </a:xfrm>
          <a:prstGeom prst="rect">
            <a:avLst/>
          </a:prstGeom>
          <a:ln w="12700">
            <a:miter lim="400000"/>
          </a:ln>
        </p:spPr>
      </p:pic>
      <p:sp>
        <p:nvSpPr>
          <p:cNvPr id="120" name="スライド番号"/>
          <p:cNvSpPr txBox="1">
            <a:spLocks noGrp="1"/>
          </p:cNvSpPr>
          <p:nvPr>
            <p:ph type="sldNum" sz="quarter" idx="2"/>
          </p:nvPr>
        </p:nvSpPr>
        <p:spPr>
          <a:xfrm>
            <a:off x="23303279" y="12918092"/>
            <a:ext cx="477013" cy="520701"/>
          </a:xfrm>
          <a:prstGeom prst="rect">
            <a:avLst/>
          </a:prstGeom>
        </p:spPr>
        <p:txBody>
          <a:bodyPr/>
          <a:lstStyle>
            <a:lvl1pPr algn="r">
              <a:defRPr i="1">
                <a:solidFill>
                  <a:srgbClr val="FFFFFF"/>
                </a:solidFill>
                <a:latin typeface="Avenir Next Medium"/>
                <a:ea typeface="Avenir Next Medium"/>
                <a:cs typeface="Avenir Next Medium"/>
                <a:sym typeface="Avenir Next Medium"/>
              </a:defRPr>
            </a:lvl1pPr>
          </a:lstStyle>
          <a:p>
            <a:fld id="{86CB4B4D-7CA3-9044-876B-883B54F8677D}" type="slidenum">
              <a:t>‹#›</a:t>
            </a:fld>
            <a:endParaRPr/>
          </a:p>
        </p:txBody>
      </p:sp>
      <p:sp>
        <p:nvSpPr>
          <p:cNvPr id="121" name="© Atrae, Inc."/>
          <p:cNvSpPr txBox="1"/>
          <p:nvPr/>
        </p:nvSpPr>
        <p:spPr>
          <a:xfrm>
            <a:off x="579703" y="12918092"/>
            <a:ext cx="1828192"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400">
                <a:solidFill>
                  <a:srgbClr val="FFFFFF"/>
                </a:solidFill>
                <a:latin typeface="Avenir Next Medium"/>
                <a:ea typeface="Avenir Next Medium"/>
                <a:cs typeface="Avenir Next Medium"/>
                <a:sym typeface="Avenir Next Medium"/>
              </a:defRPr>
            </a:lvl1pPr>
          </a:lstStyle>
          <a:p>
            <a:r>
              <a:t>© Atrae, Inc.</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28" name="四角形"/>
          <p:cNvSpPr/>
          <p:nvPr/>
        </p:nvSpPr>
        <p:spPr>
          <a:xfrm>
            <a:off x="-61928" y="-8381"/>
            <a:ext cx="24507857" cy="13732761"/>
          </a:xfrm>
          <a:prstGeom prst="rect">
            <a:avLst/>
          </a:prstGeom>
          <a:solidFill>
            <a:srgbClr val="2BBFBA"/>
          </a:solidFill>
          <a:ln w="12700">
            <a:miter lim="400000"/>
          </a:ln>
        </p:spPr>
        <p:txBody>
          <a:bodyPr lIns="0" tIns="0" rIns="0" bIns="0" anchor="ctr"/>
          <a:lstStyle/>
          <a:p>
            <a:pPr>
              <a:defRPr sz="3200">
                <a:solidFill>
                  <a:srgbClr val="FFFFFF"/>
                </a:solidFill>
                <a:latin typeface="+mn-lt"/>
                <a:ea typeface="+mn-ea"/>
                <a:cs typeface="+mn-cs"/>
                <a:sym typeface="ヒラギノ角ゴ ProN W3"/>
              </a:defRPr>
            </a:pPr>
            <a:endParaRPr/>
          </a:p>
        </p:txBody>
      </p:sp>
      <p:sp>
        <p:nvSpPr>
          <p:cNvPr id="129" name="角丸四角形"/>
          <p:cNvSpPr/>
          <p:nvPr/>
        </p:nvSpPr>
        <p:spPr>
          <a:xfrm>
            <a:off x="607458" y="480450"/>
            <a:ext cx="23169084" cy="12184025"/>
          </a:xfrm>
          <a:prstGeom prst="roundRect">
            <a:avLst>
              <a:gd name="adj" fmla="val 2630"/>
            </a:avLst>
          </a:prstGeom>
          <a:solidFill>
            <a:srgbClr val="FAFAFA"/>
          </a:solidFill>
          <a:ln w="12700">
            <a:miter lim="400000"/>
          </a:ln>
          <a:effectLst>
            <a:outerShdw blurRad="101600" dist="63500" dir="5400000" rotWithShape="0">
              <a:srgbClr val="000000">
                <a:alpha val="30000"/>
              </a:srgbClr>
            </a:outerShdw>
          </a:effectLst>
        </p:spPr>
        <p:txBody>
          <a:bodyPr lIns="0" tIns="0" rIns="0" bIns="0" anchor="ctr"/>
          <a:lstStyle/>
          <a:p>
            <a:pPr>
              <a:defRPr sz="3200">
                <a:solidFill>
                  <a:srgbClr val="FFFFFF"/>
                </a:solidFill>
                <a:latin typeface="+mn-lt"/>
                <a:ea typeface="+mn-ea"/>
                <a:cs typeface="+mn-cs"/>
                <a:sym typeface="ヒラギノ角ゴ ProN W3"/>
              </a:defRPr>
            </a:pPr>
            <a:endParaRPr/>
          </a:p>
        </p:txBody>
      </p:sp>
      <p:pic>
        <p:nvPicPr>
          <p:cNvPr id="130" name="イメージ" descr="イメージ"/>
          <p:cNvPicPr>
            <a:picLocks noChangeAspect="1"/>
          </p:cNvPicPr>
          <p:nvPr/>
        </p:nvPicPr>
        <p:blipFill>
          <a:blip r:embed="rId2"/>
          <a:stretch>
            <a:fillRect/>
          </a:stretch>
        </p:blipFill>
        <p:spPr>
          <a:xfrm>
            <a:off x="10724287" y="12979586"/>
            <a:ext cx="2935427" cy="439672"/>
          </a:xfrm>
          <a:prstGeom prst="rect">
            <a:avLst/>
          </a:prstGeom>
          <a:ln w="12700">
            <a:miter lim="400000"/>
          </a:ln>
        </p:spPr>
      </p:pic>
      <p:sp>
        <p:nvSpPr>
          <p:cNvPr id="131" name="スライド番号"/>
          <p:cNvSpPr txBox="1">
            <a:spLocks noGrp="1"/>
          </p:cNvSpPr>
          <p:nvPr>
            <p:ph type="sldNum" sz="quarter" idx="2"/>
          </p:nvPr>
        </p:nvSpPr>
        <p:spPr>
          <a:xfrm>
            <a:off x="22766272" y="12017550"/>
            <a:ext cx="453238" cy="461060"/>
          </a:xfrm>
          <a:prstGeom prst="rect">
            <a:avLst/>
          </a:prstGeom>
        </p:spPr>
        <p:txBody>
          <a:bodyPr/>
          <a:lstStyle/>
          <a:p>
            <a:fld id="{86CB4B4D-7CA3-9044-876B-883B54F8677D}" type="slidenum">
              <a:t>‹#›</a:t>
            </a:fld>
            <a:endParaRPr/>
          </a:p>
        </p:txBody>
      </p:sp>
      <p:sp>
        <p:nvSpPr>
          <p:cNvPr id="132" name="Illustration by Freepik Stories"/>
          <p:cNvSpPr txBox="1"/>
          <p:nvPr/>
        </p:nvSpPr>
        <p:spPr>
          <a:xfrm>
            <a:off x="21313359" y="12821330"/>
            <a:ext cx="2406862" cy="298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400" i="1">
                <a:solidFill>
                  <a:srgbClr val="FFFFFF"/>
                </a:solidFill>
                <a:latin typeface="Arial"/>
                <a:ea typeface="Arial"/>
                <a:cs typeface="Arial"/>
                <a:sym typeface="Arial"/>
              </a:defRPr>
            </a:lvl1pPr>
          </a:lstStyle>
          <a:p>
            <a:r>
              <a:t>Illustration by Freepik Stories</a:t>
            </a:r>
          </a:p>
        </p:txBody>
      </p:sp>
      <p:sp>
        <p:nvSpPr>
          <p:cNvPr id="133" name="©Atrae, Inc."/>
          <p:cNvSpPr txBox="1"/>
          <p:nvPr/>
        </p:nvSpPr>
        <p:spPr>
          <a:xfrm>
            <a:off x="574962" y="13021622"/>
            <a:ext cx="1675639" cy="355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2000" spc="100">
                <a:solidFill>
                  <a:srgbClr val="FFFFFF"/>
                </a:solidFill>
                <a:latin typeface="游ゴシック体 ミディアム"/>
                <a:ea typeface="游ゴシック体 ミディアム"/>
                <a:cs typeface="游ゴシック体 ミディアム"/>
                <a:sym typeface="游ゴシック体 ミディアム"/>
              </a:defRPr>
            </a:lvl1pPr>
          </a:lstStyle>
          <a:p>
            <a:r>
              <a:t>©Atrae, Inc.</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フリー素材なし">
    <p:spTree>
      <p:nvGrpSpPr>
        <p:cNvPr id="1" name=""/>
        <p:cNvGrpSpPr/>
        <p:nvPr/>
      </p:nvGrpSpPr>
      <p:grpSpPr>
        <a:xfrm>
          <a:off x="0" y="0"/>
          <a:ext cx="0" cy="0"/>
          <a:chOff x="0" y="0"/>
          <a:chExt cx="0" cy="0"/>
        </a:xfrm>
      </p:grpSpPr>
      <p:sp>
        <p:nvSpPr>
          <p:cNvPr id="140" name="四角形"/>
          <p:cNvSpPr/>
          <p:nvPr/>
        </p:nvSpPr>
        <p:spPr>
          <a:xfrm>
            <a:off x="-61928" y="-8381"/>
            <a:ext cx="24507857" cy="13732761"/>
          </a:xfrm>
          <a:prstGeom prst="rect">
            <a:avLst/>
          </a:prstGeom>
          <a:solidFill>
            <a:srgbClr val="26BFBA"/>
          </a:solidFill>
          <a:ln w="12700">
            <a:miter lim="400000"/>
          </a:ln>
        </p:spPr>
        <p:txBody>
          <a:bodyPr lIns="0" tIns="0" rIns="0" bIns="0" anchor="ctr"/>
          <a:lstStyle/>
          <a:p>
            <a:pPr>
              <a:defRPr sz="3200">
                <a:solidFill>
                  <a:srgbClr val="FFFFFF"/>
                </a:solidFill>
                <a:latin typeface="+mn-lt"/>
                <a:ea typeface="+mn-ea"/>
                <a:cs typeface="+mn-cs"/>
                <a:sym typeface="ヒラギノ角ゴ ProN W3"/>
              </a:defRPr>
            </a:pPr>
            <a:endParaRPr/>
          </a:p>
        </p:txBody>
      </p:sp>
      <p:sp>
        <p:nvSpPr>
          <p:cNvPr id="141" name="角丸四角形"/>
          <p:cNvSpPr/>
          <p:nvPr/>
        </p:nvSpPr>
        <p:spPr>
          <a:xfrm>
            <a:off x="607458" y="480450"/>
            <a:ext cx="23169084" cy="12184025"/>
          </a:xfrm>
          <a:prstGeom prst="roundRect">
            <a:avLst>
              <a:gd name="adj" fmla="val 2630"/>
            </a:avLst>
          </a:prstGeom>
          <a:solidFill>
            <a:srgbClr val="FAFAFA"/>
          </a:solidFill>
          <a:ln w="12700">
            <a:miter lim="400000"/>
          </a:ln>
          <a:effectLst>
            <a:outerShdw blurRad="101600" dist="63500" dir="5400000" rotWithShape="0">
              <a:srgbClr val="000000">
                <a:alpha val="30000"/>
              </a:srgbClr>
            </a:outerShdw>
          </a:effectLst>
        </p:spPr>
        <p:txBody>
          <a:bodyPr lIns="0" tIns="0" rIns="0" bIns="0" anchor="ctr"/>
          <a:lstStyle/>
          <a:p>
            <a:pPr>
              <a:defRPr sz="3200">
                <a:solidFill>
                  <a:srgbClr val="FFFFFF"/>
                </a:solidFill>
                <a:latin typeface="+mn-lt"/>
                <a:ea typeface="+mn-ea"/>
                <a:cs typeface="+mn-cs"/>
                <a:sym typeface="ヒラギノ角ゴ ProN W3"/>
              </a:defRPr>
            </a:pPr>
            <a:endParaRPr/>
          </a:p>
        </p:txBody>
      </p:sp>
      <p:pic>
        <p:nvPicPr>
          <p:cNvPr id="142" name="イメージ" descr="イメージ"/>
          <p:cNvPicPr>
            <a:picLocks noChangeAspect="1"/>
          </p:cNvPicPr>
          <p:nvPr/>
        </p:nvPicPr>
        <p:blipFill>
          <a:blip r:embed="rId2"/>
          <a:stretch>
            <a:fillRect/>
          </a:stretch>
        </p:blipFill>
        <p:spPr>
          <a:xfrm>
            <a:off x="10724287" y="12979586"/>
            <a:ext cx="2935427" cy="439672"/>
          </a:xfrm>
          <a:prstGeom prst="rect">
            <a:avLst/>
          </a:prstGeom>
          <a:ln w="12700">
            <a:miter lim="400000"/>
          </a:ln>
        </p:spPr>
      </p:pic>
      <p:sp>
        <p:nvSpPr>
          <p:cNvPr id="143" name="スライド番号"/>
          <p:cNvSpPr txBox="1">
            <a:spLocks noGrp="1"/>
          </p:cNvSpPr>
          <p:nvPr>
            <p:ph type="sldNum" sz="quarter" idx="2"/>
          </p:nvPr>
        </p:nvSpPr>
        <p:spPr>
          <a:xfrm>
            <a:off x="22766272" y="12017550"/>
            <a:ext cx="453238" cy="461060"/>
          </a:xfrm>
          <a:prstGeom prst="rect">
            <a:avLst/>
          </a:prstGeom>
        </p:spPr>
        <p:txBody>
          <a:bodyPr/>
          <a:lstStyle/>
          <a:p>
            <a:fld id="{86CB4B4D-7CA3-9044-876B-883B54F8677D}" type="slidenum">
              <a:t>‹#›</a:t>
            </a:fld>
            <a:endParaRPr/>
          </a:p>
        </p:txBody>
      </p:sp>
      <p:sp>
        <p:nvSpPr>
          <p:cNvPr id="144" name="©Atrae, Inc."/>
          <p:cNvSpPr txBox="1"/>
          <p:nvPr/>
        </p:nvSpPr>
        <p:spPr>
          <a:xfrm>
            <a:off x="519601" y="12821596"/>
            <a:ext cx="1174053" cy="298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a:solidFill>
                  <a:srgbClr val="FFFFFF"/>
                </a:solidFill>
                <a:latin typeface="+mn-lt"/>
                <a:ea typeface="+mn-ea"/>
                <a:cs typeface="+mn-cs"/>
                <a:sym typeface="ヒラギノ角ゴ ProN W3"/>
              </a:defRPr>
            </a:lvl1pPr>
          </a:lstStyle>
          <a:p>
            <a:r>
              <a:t>©Atrae, Inc.</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20" name="草が生えた砂丘から見たビーチと海"/>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タイトルテキスト"/>
          <p:cNvSpPr txBox="1">
            <a:spLocks noGrp="1"/>
          </p:cNvSpPr>
          <p:nvPr>
            <p:ph type="title"/>
          </p:nvPr>
        </p:nvSpPr>
        <p:spPr>
          <a:xfrm>
            <a:off x="635000" y="9512300"/>
            <a:ext cx="23114000" cy="2006600"/>
          </a:xfrm>
          <a:prstGeom prst="rect">
            <a:avLst/>
          </a:prstGeom>
        </p:spPr>
        <p:txBody>
          <a:bodyPr anchor="b"/>
          <a:lstStyle/>
          <a:p>
            <a:r>
              <a:t>タイトルテキスト</a:t>
            </a:r>
          </a:p>
        </p:txBody>
      </p:sp>
      <p:sp>
        <p:nvSpPr>
          <p:cNvPr id="22" name="本文レベル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本文レベル1</a:t>
            </a:r>
          </a:p>
          <a:p>
            <a:pPr lvl="1"/>
            <a:r>
              <a:t>本文レベル2</a:t>
            </a:r>
          </a:p>
          <a:p>
            <a:pPr lvl="2"/>
            <a:r>
              <a:t>本文レベル3</a:t>
            </a:r>
          </a:p>
          <a:p>
            <a:pPr lvl="3"/>
            <a:r>
              <a:t>本文レベル4</a:t>
            </a:r>
          </a:p>
          <a:p>
            <a:pPr lvl="4"/>
            <a:r>
              <a:t>本文レベル5</a:t>
            </a:r>
          </a:p>
        </p:txBody>
      </p:sp>
      <p:sp>
        <p:nvSpPr>
          <p:cNvPr id="2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xfrm>
            <a:off x="1778000" y="4533900"/>
            <a:ext cx="20828000" cy="4648200"/>
          </a:xfrm>
          <a:prstGeom prst="rect">
            <a:avLst/>
          </a:prstGeom>
        </p:spPr>
        <p:txBody>
          <a:bodyPr/>
          <a:lstStyle/>
          <a:p>
            <a:r>
              <a:t>タイトルテキスト</a:t>
            </a:r>
          </a:p>
        </p:txBody>
      </p:sp>
      <p:sp>
        <p:nvSpPr>
          <p:cNvPr id="3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38" name="前景に短いフェンスがあるビーチの上を低空飛行しているサギ"/>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タイトルテキスト"/>
          <p:cNvSpPr txBox="1">
            <a:spLocks noGrp="1"/>
          </p:cNvSpPr>
          <p:nvPr>
            <p:ph type="title"/>
          </p:nvPr>
        </p:nvSpPr>
        <p:spPr>
          <a:xfrm>
            <a:off x="1651000" y="952500"/>
            <a:ext cx="10223500" cy="5549900"/>
          </a:xfrm>
          <a:prstGeom prst="rect">
            <a:avLst/>
          </a:prstGeom>
        </p:spPr>
        <p:txBody>
          <a:bodyPr anchor="b"/>
          <a:lstStyle>
            <a:lvl1pPr>
              <a:defRPr sz="8400"/>
            </a:lvl1pPr>
          </a:lstStyle>
          <a:p>
            <a:r>
              <a:t>タイトルテキスト</a:t>
            </a:r>
          </a:p>
        </p:txBody>
      </p:sp>
      <p:sp>
        <p:nvSpPr>
          <p:cNvPr id="40" name="本文レベル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本文レベル1</a:t>
            </a:r>
          </a:p>
          <a:p>
            <a:pPr lvl="1"/>
            <a:r>
              <a:t>本文レベル2</a:t>
            </a:r>
          </a:p>
          <a:p>
            <a:pPr lvl="2"/>
            <a:r>
              <a:t>本文レベル3</a:t>
            </a:r>
          </a:p>
          <a:p>
            <a:pPr lvl="3"/>
            <a:r>
              <a:t>本文レベル4</a:t>
            </a:r>
          </a:p>
          <a:p>
            <a:pPr lvl="4"/>
            <a:r>
              <a:t>本文レベル5</a:t>
            </a: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txBox="1">
            <a:spLocks noGrp="1"/>
          </p:cNvSpPr>
          <p:nvPr>
            <p:ph type="title"/>
          </p:nvPr>
        </p:nvSpPr>
        <p:spPr>
          <a:prstGeom prst="rect">
            <a:avLst/>
          </a:prstGeom>
        </p:spPr>
        <p:txBody>
          <a:bodyPr/>
          <a:lstStyle/>
          <a:p>
            <a:r>
              <a:t>タイトルテキスト</a:t>
            </a:r>
          </a:p>
        </p:txBody>
      </p:sp>
      <p:sp>
        <p:nvSpPr>
          <p:cNvPr id="4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56" name="タイトルテキスト"/>
          <p:cNvSpPr txBox="1">
            <a:spLocks noGrp="1"/>
          </p:cNvSpPr>
          <p:nvPr>
            <p:ph type="title"/>
          </p:nvPr>
        </p:nvSpPr>
        <p:spPr>
          <a:prstGeom prst="rect">
            <a:avLst/>
          </a:prstGeom>
        </p:spPr>
        <p:txBody>
          <a:bodyPr/>
          <a:lstStyle/>
          <a:p>
            <a:r>
              <a:t>タイトルテキスト</a:t>
            </a:r>
          </a:p>
        </p:txBody>
      </p:sp>
      <p:sp>
        <p:nvSpPr>
          <p:cNvPr id="57" name="本文レベル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本文レベル1</a:t>
            </a:r>
          </a:p>
          <a:p>
            <a:pPr lvl="1"/>
            <a:r>
              <a:t>本文レベル2</a:t>
            </a:r>
          </a:p>
          <a:p>
            <a:pPr lvl="2"/>
            <a:r>
              <a:t>本文レベル3</a:t>
            </a:r>
          </a:p>
          <a:p>
            <a:pPr lvl="3"/>
            <a:r>
              <a:t>本文レベル4</a:t>
            </a:r>
          </a:p>
          <a:p>
            <a:pPr lvl="4"/>
            <a:r>
              <a:t>本文レベル5</a:t>
            </a: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2つの丘に挟まれた、海に続く砂の小道"/>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タイトルテキスト"/>
          <p:cNvSpPr txBox="1">
            <a:spLocks noGrp="1"/>
          </p:cNvSpPr>
          <p:nvPr>
            <p:ph type="title"/>
          </p:nvPr>
        </p:nvSpPr>
        <p:spPr>
          <a:prstGeom prst="rect">
            <a:avLst/>
          </a:prstGeom>
        </p:spPr>
        <p:txBody>
          <a:bodyPr/>
          <a:lstStyle/>
          <a:p>
            <a:r>
              <a:t>タイトルテキスト</a:t>
            </a:r>
          </a:p>
        </p:txBody>
      </p:sp>
      <p:sp>
        <p:nvSpPr>
          <p:cNvPr id="67" name="本文レベル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本文レベル1</a:t>
            </a:r>
          </a:p>
          <a:p>
            <a:pPr lvl="1"/>
            <a:r>
              <a:t>本文レベル2</a:t>
            </a:r>
          </a:p>
          <a:p>
            <a:pPr lvl="2"/>
            <a:r>
              <a:t>本文レベル3</a:t>
            </a:r>
          </a:p>
          <a:p>
            <a:pPr lvl="3"/>
            <a:r>
              <a:t>本文レベル4</a:t>
            </a:r>
          </a:p>
          <a:p>
            <a:pPr lvl="4"/>
            <a:r>
              <a:t>本文レベル5</a:t>
            </a:r>
          </a:p>
        </p:txBody>
      </p:sp>
      <p:sp>
        <p:nvSpPr>
          <p:cNvPr id="6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75" name="本文レベル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本文レベル1</a:t>
            </a:r>
          </a:p>
          <a:p>
            <a:pPr lvl="1"/>
            <a:r>
              <a:t>本文レベル2</a:t>
            </a:r>
          </a:p>
          <a:p>
            <a:pPr lvl="2"/>
            <a:r>
              <a:t>本文レベル3</a:t>
            </a:r>
          </a:p>
          <a:p>
            <a:pPr lvl="3"/>
            <a:r>
              <a:t>本文レベル4</a:t>
            </a:r>
          </a:p>
          <a:p>
            <a:pPr lvl="4"/>
            <a:r>
              <a:t>本文レベル5</a:t>
            </a:r>
          </a:p>
        </p:txBody>
      </p:sp>
      <p:sp>
        <p:nvSpPr>
          <p:cNvPr id="7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83" name="2つの丘に挟まれた、海に続く砂の小道"/>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前景に短いフェンスがあるビーチの上を低空飛行しているサギ"/>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草が生えた砂丘から見たビーチと海"/>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ヒラギノ角ゴ ProN W3"/>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ヒラギノ角ゴ ProN W3"/>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ヒラギノ角ゴ ProN W3"/>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ヒラギノ角ゴ ProN W3"/>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ヒラギノ角ゴ ProN W3"/>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ヒラギノ角ゴ ProN W3"/>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ヒラギノ角ゴ ProN W3"/>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ヒラギノ角ゴ ProN W3"/>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ヒラギノ角ゴ ProN W3"/>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mn-lt"/>
          <a:ea typeface="+mn-ea"/>
          <a:cs typeface="+mn-cs"/>
          <a:sym typeface="ヒラギノ角ゴ ProN W3"/>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mn-lt"/>
          <a:ea typeface="+mn-ea"/>
          <a:cs typeface="+mn-cs"/>
          <a:sym typeface="ヒラギノ角ゴ ProN W3"/>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mn-lt"/>
          <a:ea typeface="+mn-ea"/>
          <a:cs typeface="+mn-cs"/>
          <a:sym typeface="ヒラギノ角ゴ ProN W3"/>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mn-lt"/>
          <a:ea typeface="+mn-ea"/>
          <a:cs typeface="+mn-cs"/>
          <a:sym typeface="ヒラギノ角ゴ ProN W3"/>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mn-lt"/>
          <a:ea typeface="+mn-ea"/>
          <a:cs typeface="+mn-cs"/>
          <a:sym typeface="ヒラギノ角ゴ ProN W3"/>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mn-lt"/>
          <a:ea typeface="+mn-ea"/>
          <a:cs typeface="+mn-cs"/>
          <a:sym typeface="ヒラギノ角ゴ ProN W3"/>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mn-lt"/>
          <a:ea typeface="+mn-ea"/>
          <a:cs typeface="+mn-cs"/>
          <a:sym typeface="ヒラギノ角ゴ ProN W3"/>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mn-lt"/>
          <a:ea typeface="+mn-ea"/>
          <a:cs typeface="+mn-cs"/>
          <a:sym typeface="ヒラギノ角ゴ ProN W3"/>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mn-lt"/>
          <a:ea typeface="+mn-ea"/>
          <a:cs typeface="+mn-cs"/>
          <a:sym typeface="ヒラギノ角ゴ ProN W3"/>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get.wevox.io/documents/the_five_awareness_cycle" TargetMode="External"/><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hyperlink" Target="https://get.wevox.io/documents/the_five_awareness_cycle"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qt-TIbTwql8" TargetMode="External"/><Relationship Id="rId2" Type="http://schemas.openxmlformats.org/officeDocument/2006/relationships/hyperlink" Target="https://youtu.be/6j9Ky1uWkRc" TargetMode="Externa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hyperlink" Target="https://youtu.be/sCEV6koQG7k" TargetMode="External"/><Relationship Id="rId4" Type="http://schemas.openxmlformats.org/officeDocument/2006/relationships/hyperlink" Target="https://youtu.be/q_JRKvdMdX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get.wevox.io/documents/the_five_awareness_cycle"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スライド番号"/>
          <p:cNvSpPr txBox="1">
            <a:spLocks noGrp="1"/>
          </p:cNvSpPr>
          <p:nvPr>
            <p:ph type="sldNum" sz="quarter" idx="2"/>
          </p:nvPr>
        </p:nvSpPr>
        <p:spPr>
          <a:xfrm>
            <a:off x="23484635" y="12918092"/>
            <a:ext cx="295657" cy="520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154" name="第1回 Wevox(エンゲージメントサーベイ)についてのご報告"/>
          <p:cNvSpPr txBox="1"/>
          <p:nvPr/>
        </p:nvSpPr>
        <p:spPr>
          <a:xfrm>
            <a:off x="1935191" y="6059501"/>
            <a:ext cx="20513619"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latin typeface="游ゴシック体 ボールド"/>
                <a:ea typeface="游ゴシック体 ボールド"/>
                <a:cs typeface="游ゴシック体 ボールド"/>
                <a:sym typeface="游ゴシック体 ボールド"/>
              </a:defRPr>
            </a:lvl1pPr>
          </a:lstStyle>
          <a:p>
            <a:r>
              <a:rPr b="1"/>
              <a:t>第1回 Wevox(エンゲージメントサーベイ)についてのご報告</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208" name="「一人で分析をする」だけでなく「みんなで対話をする」"/>
          <p:cNvSpPr txBox="1"/>
          <p:nvPr/>
        </p:nvSpPr>
        <p:spPr>
          <a:xfrm>
            <a:off x="1790700" y="3371180"/>
            <a:ext cx="15148378"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defRPr sz="4500">
                <a:solidFill>
                  <a:srgbClr val="26BAB5"/>
                </a:solidFill>
                <a:latin typeface="游ゴシック体 ボールド"/>
                <a:ea typeface="游ゴシック体 ボールド"/>
                <a:cs typeface="游ゴシック体 ボールド"/>
                <a:sym typeface="游ゴシック体 ボールド"/>
              </a:defRPr>
            </a:pPr>
            <a:r>
              <a:rPr b="1">
                <a:solidFill>
                  <a:srgbClr val="D93D5A"/>
                </a:solidFill>
              </a:rPr>
              <a:t>「一人で分析をする」</a:t>
            </a:r>
            <a:r>
              <a:rPr b="1">
                <a:solidFill>
                  <a:srgbClr val="333333"/>
                </a:solidFill>
                <a:latin typeface="游ゴシック体 ミディアム"/>
                <a:ea typeface="游ゴシック体 ミディアム"/>
                <a:cs typeface="游ゴシック体 ミディアム"/>
                <a:sym typeface="游ゴシック体 ミディアム"/>
              </a:rPr>
              <a:t>だけでなく</a:t>
            </a:r>
            <a:r>
              <a:rPr b="1"/>
              <a:t>「みんなで対話をする」</a:t>
            </a:r>
          </a:p>
        </p:txBody>
      </p:sp>
      <p:sp>
        <p:nvSpPr>
          <p:cNvPr id="209" name="ー 対話でデータがいっそう輝く！…"/>
          <p:cNvSpPr txBox="1"/>
          <p:nvPr/>
        </p:nvSpPr>
        <p:spPr>
          <a:xfrm>
            <a:off x="9498009" y="5328890"/>
            <a:ext cx="13437328" cy="3026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a:latin typeface="游ゴシック体 ボールド"/>
                <a:ea typeface="游ゴシック体 ボールド"/>
                <a:cs typeface="游ゴシック体 ボールド"/>
                <a:sym typeface="游ゴシック体 ボールド"/>
              </a:defRPr>
            </a:pPr>
            <a:r>
              <a:rPr b="1"/>
              <a:t>ー 対話でデータがいっそう輝く！</a:t>
            </a:r>
          </a:p>
          <a:p>
            <a:pPr algn="l">
              <a:defRPr sz="1000">
                <a:latin typeface="游ゴシック体 ボールド"/>
                <a:ea typeface="游ゴシック体 ボールド"/>
                <a:cs typeface="游ゴシック体 ボールド"/>
                <a:sym typeface="游ゴシック体 ボールド"/>
              </a:defRPr>
            </a:pPr>
            <a:endParaRPr/>
          </a:p>
          <a:p>
            <a:pPr algn="l">
              <a:defRPr sz="3500">
                <a:latin typeface="游ゴシック体 ミディアム"/>
                <a:ea typeface="游ゴシック体 ミディアム"/>
                <a:cs typeface="游ゴシック体 ミディアム"/>
                <a:sym typeface="游ゴシック体 ミディアム"/>
              </a:defRPr>
            </a:pPr>
            <a:r>
              <a:t>スコアを分析するとすべてを理解できるような錯覚に陥りますが、データからはメンバーの感情や想いは見えてきません。</a:t>
            </a:r>
          </a:p>
          <a:p>
            <a:pPr algn="l">
              <a:defRPr sz="3500">
                <a:latin typeface="游ゴシック体 ミディアム"/>
                <a:ea typeface="游ゴシック体 ミディアム"/>
                <a:cs typeface="游ゴシック体 ミディアム"/>
                <a:sym typeface="游ゴシック体 ミディアム"/>
              </a:defRPr>
            </a:pPr>
            <a:r>
              <a:t>分析だけに頼りすぎず、時にはメンバーと対話をすることで、</a:t>
            </a:r>
          </a:p>
          <a:p>
            <a:pPr algn="l">
              <a:defRPr sz="3500">
                <a:latin typeface="游ゴシック体 ミディアム"/>
                <a:ea typeface="游ゴシック体 ミディアム"/>
                <a:cs typeface="游ゴシック体 ミディアム"/>
                <a:sym typeface="游ゴシック体 ミディアム"/>
              </a:defRPr>
            </a:pPr>
            <a:r>
              <a:t>データからは見えなかったきづきが生まれます。</a:t>
            </a:r>
          </a:p>
        </p:txBody>
      </p:sp>
      <p:pic>
        <p:nvPicPr>
          <p:cNvPr id="210" name="s-960x720_v-fs_webp_272d018d-070b-4b14-b1e5-062328c51ab7.jpeg" descr="s-960x720_v-fs_webp_272d018d-070b-4b14-b1e5-062328c51ab7.jpeg"/>
          <p:cNvPicPr>
            <a:picLocks noChangeAspect="1"/>
          </p:cNvPicPr>
          <p:nvPr/>
        </p:nvPicPr>
        <p:blipFill>
          <a:blip r:embed="rId2"/>
          <a:stretch>
            <a:fillRect/>
          </a:stretch>
        </p:blipFill>
        <p:spPr>
          <a:xfrm>
            <a:off x="1790700" y="4231878"/>
            <a:ext cx="7002992" cy="5252244"/>
          </a:xfrm>
          <a:prstGeom prst="rect">
            <a:avLst/>
          </a:prstGeom>
          <a:ln w="12700">
            <a:miter lim="400000"/>
          </a:ln>
        </p:spPr>
      </p:pic>
      <p:sp>
        <p:nvSpPr>
          <p:cNvPr id="211" name="Wevoxの数値を見る際の3つのポイント"/>
          <p:cNvSpPr txBox="1"/>
          <p:nvPr/>
        </p:nvSpPr>
        <p:spPr>
          <a:xfrm>
            <a:off x="1790699" y="1059780"/>
            <a:ext cx="10733708"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spc="225">
                <a:latin typeface="游ゴシック体 ボールド"/>
                <a:ea typeface="游ゴシック体 ボールド"/>
                <a:cs typeface="游ゴシック体 ボールド"/>
                <a:sym typeface="游ゴシック体 ボールド"/>
              </a:defRPr>
            </a:lvl1pPr>
          </a:lstStyle>
          <a:p>
            <a:r>
              <a:rPr b="1"/>
              <a:t>Wevoxの数値を見る際の3つのポイント</a:t>
            </a:r>
          </a:p>
        </p:txBody>
      </p:sp>
      <p:sp>
        <p:nvSpPr>
          <p:cNvPr id="212" name="【参考】Wevox活用5箇条：https://get.wevox.io/documents/the_five_awareness_cycle"/>
          <p:cNvSpPr txBox="1"/>
          <p:nvPr/>
        </p:nvSpPr>
        <p:spPr>
          <a:xfrm>
            <a:off x="5057520" y="11887200"/>
            <a:ext cx="1426895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800">
                <a:latin typeface="游ゴシック体 ミディアム"/>
                <a:ea typeface="游ゴシック体 ミディアム"/>
                <a:cs typeface="游ゴシック体 ミディアム"/>
                <a:sym typeface="游ゴシック体 ミディアム"/>
              </a:defRPr>
            </a:pPr>
            <a:r>
              <a:t>【参考】Wevox活用5箇条：</a:t>
            </a:r>
            <a:r>
              <a:rPr u="sng">
                <a:hlinkClick r:id="rId3"/>
              </a:rPr>
              <a:t>https://get.wevox.io/documents/the_five_awareness_cycle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15" name="「エンゲージメントを軸に考える」だけでなく「チームのミッションを軸に考える」"/>
          <p:cNvSpPr txBox="1"/>
          <p:nvPr/>
        </p:nvSpPr>
        <p:spPr>
          <a:xfrm>
            <a:off x="1790700" y="3373869"/>
            <a:ext cx="21117961" cy="764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defRPr sz="4300">
                <a:solidFill>
                  <a:srgbClr val="26BAB5"/>
                </a:solidFill>
                <a:latin typeface="游ゴシック体 ボールド"/>
                <a:ea typeface="游ゴシック体 ボールド"/>
                <a:cs typeface="游ゴシック体 ボールド"/>
                <a:sym typeface="游ゴシック体 ボールド"/>
              </a:defRPr>
            </a:pPr>
            <a:r>
              <a:rPr b="1">
                <a:solidFill>
                  <a:srgbClr val="D93D5A"/>
                </a:solidFill>
              </a:rPr>
              <a:t>「エンゲージメントを軸に考える」</a:t>
            </a:r>
            <a:r>
              <a:rPr b="1">
                <a:solidFill>
                  <a:srgbClr val="333333"/>
                </a:solidFill>
                <a:latin typeface="游ゴシック体 ミディアム"/>
                <a:ea typeface="游ゴシック体 ミディアム"/>
                <a:cs typeface="游ゴシック体 ミディアム"/>
                <a:sym typeface="游ゴシック体 ミディアム"/>
              </a:rPr>
              <a:t>だけでなく</a:t>
            </a:r>
            <a:r>
              <a:rPr b="1"/>
              <a:t>「チームのミッションを軸に考える」</a:t>
            </a:r>
          </a:p>
        </p:txBody>
      </p:sp>
      <p:sp>
        <p:nvSpPr>
          <p:cNvPr id="216" name="ー 「どうありたいか」を、いつも心に留めておく…"/>
          <p:cNvSpPr txBox="1"/>
          <p:nvPr/>
        </p:nvSpPr>
        <p:spPr>
          <a:xfrm>
            <a:off x="9498009" y="5455132"/>
            <a:ext cx="13268264" cy="3565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a:latin typeface="游ゴシック体 ボールド"/>
                <a:ea typeface="游ゴシック体 ボールド"/>
                <a:cs typeface="游ゴシック体 ボールド"/>
                <a:sym typeface="游ゴシック体 ボールド"/>
              </a:defRPr>
            </a:pPr>
            <a:r>
              <a:rPr b="1"/>
              <a:t>ー 「どうありたいか」を、いつも心に留めておく</a:t>
            </a:r>
          </a:p>
          <a:p>
            <a:pPr algn="l">
              <a:defRPr sz="1000">
                <a:latin typeface="游ゴシック体 ボールド"/>
                <a:ea typeface="游ゴシック体 ボールド"/>
                <a:cs typeface="游ゴシック体 ボールド"/>
                <a:sym typeface="游ゴシック体 ボールド"/>
              </a:defRPr>
            </a:pPr>
            <a:endParaRPr/>
          </a:p>
          <a:p>
            <a:pPr algn="l">
              <a:defRPr sz="3500">
                <a:latin typeface="游ゴシック体 ミディアム"/>
                <a:ea typeface="游ゴシック体 ミディアム"/>
                <a:cs typeface="游ゴシック体 ミディアム"/>
                <a:sym typeface="游ゴシック体 ミディアム"/>
              </a:defRPr>
            </a:pPr>
            <a:r>
              <a:t>メンバーのエンゲージメントを第一に考える姿勢も大事ですが、チームのミッションに立ち返り、どういうチームでありたいか、実現には何が必要かを軸に考えることも重要です。</a:t>
            </a:r>
          </a:p>
          <a:p>
            <a:pPr algn="l">
              <a:defRPr sz="3500">
                <a:latin typeface="游ゴシック体 ミディアム"/>
                <a:ea typeface="游ゴシック体 ミディアム"/>
                <a:cs typeface="游ゴシック体 ミディアム"/>
                <a:sym typeface="游ゴシック体 ミディアム"/>
              </a:defRPr>
            </a:pPr>
            <a:r>
              <a:t>エンゲージメントだけに振り回されず、</a:t>
            </a:r>
          </a:p>
          <a:p>
            <a:pPr algn="l">
              <a:defRPr sz="3500">
                <a:latin typeface="游ゴシック体 ミディアム"/>
                <a:ea typeface="游ゴシック体 ミディアム"/>
                <a:cs typeface="游ゴシック体 ミディアム"/>
                <a:sym typeface="游ゴシック体 ミディアム"/>
              </a:defRPr>
            </a:pPr>
            <a:r>
              <a:t>強いチームをつくっていきましょう。</a:t>
            </a:r>
          </a:p>
        </p:txBody>
      </p:sp>
      <p:sp>
        <p:nvSpPr>
          <p:cNvPr id="217" name="【参考】Wevox活用5箇条：https://get.wevox.io/documents/the_five_awareness_cycle"/>
          <p:cNvSpPr txBox="1"/>
          <p:nvPr/>
        </p:nvSpPr>
        <p:spPr>
          <a:xfrm>
            <a:off x="5057520" y="11899900"/>
            <a:ext cx="1426895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800">
                <a:latin typeface="游ゴシック体 ミディアム"/>
                <a:ea typeface="游ゴシック体 ミディアム"/>
                <a:cs typeface="游ゴシック体 ミディアム"/>
                <a:sym typeface="游ゴシック体 ミディアム"/>
              </a:defRPr>
            </a:pPr>
            <a:r>
              <a:t>【参考】Wevox活用5箇条：</a:t>
            </a:r>
            <a:r>
              <a:rPr u="sng">
                <a:hlinkClick r:id="rId2"/>
              </a:rPr>
              <a:t>https://get.wevox.io/documents/the_five_awareness_cycle</a:t>
            </a:r>
          </a:p>
        </p:txBody>
      </p:sp>
      <p:sp>
        <p:nvSpPr>
          <p:cNvPr id="218" name="Wevoxの数値を見る際の3つのポイント"/>
          <p:cNvSpPr txBox="1"/>
          <p:nvPr/>
        </p:nvSpPr>
        <p:spPr>
          <a:xfrm>
            <a:off x="1790699" y="1059780"/>
            <a:ext cx="10733708"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spc="225">
                <a:latin typeface="游ゴシック体 ボールド"/>
                <a:ea typeface="游ゴシック体 ボールド"/>
                <a:cs typeface="游ゴシック体 ボールド"/>
                <a:sym typeface="游ゴシック体 ボールド"/>
              </a:defRPr>
            </a:lvl1pPr>
          </a:lstStyle>
          <a:p>
            <a:r>
              <a:rPr b="1"/>
              <a:t>Wevoxの数値を見る際の3つのポイント</a:t>
            </a:r>
          </a:p>
        </p:txBody>
      </p:sp>
      <p:pic>
        <p:nvPicPr>
          <p:cNvPr id="219" name="イメージ" descr="イメージ"/>
          <p:cNvPicPr>
            <a:picLocks noChangeAspect="1"/>
          </p:cNvPicPr>
          <p:nvPr/>
        </p:nvPicPr>
        <p:blipFill>
          <a:blip r:embed="rId3"/>
          <a:stretch>
            <a:fillRect/>
          </a:stretch>
        </p:blipFill>
        <p:spPr>
          <a:xfrm>
            <a:off x="1472376" y="4546769"/>
            <a:ext cx="7175739" cy="538180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grpSp>
        <p:nvGrpSpPr>
          <p:cNvPr id="237" name="グループ"/>
          <p:cNvGrpSpPr/>
          <p:nvPr/>
        </p:nvGrpSpPr>
        <p:grpSpPr>
          <a:xfrm>
            <a:off x="4400827" y="1665058"/>
            <a:ext cx="15566342" cy="10932214"/>
            <a:chOff x="0" y="0"/>
            <a:chExt cx="15566340" cy="10932212"/>
          </a:xfrm>
        </p:grpSpPr>
        <p:graphicFrame>
          <p:nvGraphicFramePr>
            <p:cNvPr id="222" name="表1"/>
            <p:cNvGraphicFramePr/>
            <p:nvPr/>
          </p:nvGraphicFramePr>
          <p:xfrm>
            <a:off x="1002744" y="687009"/>
            <a:ext cx="14563596" cy="10077588"/>
          </p:xfrm>
          <a:graphic>
            <a:graphicData uri="http://schemas.openxmlformats.org/drawingml/2006/table">
              <a:tbl>
                <a:tblPr bandRow="1">
                  <a:tableStyleId>{4C3C2611-4C71-4FC5-86AE-919BDF0F9419}</a:tableStyleId>
                </a:tblPr>
                <a:tblGrid>
                  <a:gridCol w="2738520">
                    <a:extLst>
                      <a:ext uri="{9D8B030D-6E8A-4147-A177-3AD203B41FA5}">
                        <a16:colId xmlns:a16="http://schemas.microsoft.com/office/drawing/2014/main" val="20000"/>
                      </a:ext>
                    </a:extLst>
                  </a:gridCol>
                  <a:gridCol w="4813392">
                    <a:extLst>
                      <a:ext uri="{9D8B030D-6E8A-4147-A177-3AD203B41FA5}">
                        <a16:colId xmlns:a16="http://schemas.microsoft.com/office/drawing/2014/main" val="20001"/>
                      </a:ext>
                    </a:extLst>
                  </a:gridCol>
                  <a:gridCol w="7011686">
                    <a:extLst>
                      <a:ext uri="{9D8B030D-6E8A-4147-A177-3AD203B41FA5}">
                        <a16:colId xmlns:a16="http://schemas.microsoft.com/office/drawing/2014/main" val="20002"/>
                      </a:ext>
                    </a:extLst>
                  </a:gridCol>
                </a:tblGrid>
                <a:tr h="377094">
                  <a:tc rowSpan="2">
                    <a:txBody>
                      <a:bodyPr/>
                      <a:lstStyle/>
                      <a:p>
                        <a:pPr defTabSz="914400">
                          <a:defRPr sz="1800"/>
                        </a:pPr>
                        <a:r>
                          <a:rPr sz="2000">
                            <a:solidFill>
                              <a:srgbClr val="5E5E5E"/>
                            </a:solidFill>
                            <a:latin typeface="ヒラギノ角ゴ ProN W6"/>
                            <a:ea typeface="ヒラギノ角ゴ ProN W6"/>
                            <a:cs typeface="ヒラギノ角ゴ ProN W6"/>
                          </a:rPr>
                          <a:t>　　職務</a:t>
                        </a:r>
                      </a:p>
                    </a:txBody>
                    <a:tcPr marL="50800" marR="50800" marT="50800" marB="50800" anchor="ctr" horzOverflow="overflow">
                      <a:lnL w="3175">
                        <a:miter lim="400000"/>
                      </a:lnL>
                      <a:lnR w="3175">
                        <a:miter lim="400000"/>
                      </a:lnR>
                      <a:lnT w="3175">
                        <a:miter lim="400000"/>
                      </a:lnT>
                      <a:lnB w="12700">
                        <a:solidFill>
                          <a:srgbClr val="53585F"/>
                        </a:solidFill>
                        <a:miter lim="400000"/>
                      </a:lnB>
                      <a:noFill/>
                    </a:tcPr>
                  </a:tc>
                  <a:tc>
                    <a:txBody>
                      <a:bodyPr/>
                      <a:lstStyle/>
                      <a:p>
                        <a:pPr defTabSz="914400">
                          <a:defRPr sz="1800"/>
                        </a:pPr>
                        <a:r>
                          <a:rPr>
                            <a:latin typeface="ヒラギノ角ゴシック W2"/>
                            <a:ea typeface="ヒラギノ角ゴシック W2"/>
                            <a:cs typeface="ヒラギノ角ゴシック W2"/>
                            <a:sym typeface="ヒラギノ角ゴシック W2"/>
                          </a:rPr>
                          <a:t>やりがい</a:t>
                        </a:r>
                      </a:p>
                    </a:txBody>
                    <a:tcPr marL="50800" marR="50800" marT="50800" marB="50800" anchor="ctr" horzOverflow="overflow">
                      <a:lnL w="3175">
                        <a:miter lim="400000"/>
                      </a:lnL>
                      <a:lnR w="12700">
                        <a:solidFill>
                          <a:srgbClr val="53585F"/>
                        </a:solidFill>
                        <a:miter lim="400000"/>
                      </a:lnR>
                      <a:lnT w="3175">
                        <a:miter lim="400000"/>
                      </a:lnT>
                      <a:lnB w="3175">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職務内容にやりがいを感じられているか</a:t>
                        </a:r>
                      </a:p>
                    </a:txBody>
                    <a:tcPr marL="50800" marR="50800" marT="50800" marB="50800" anchor="ctr" horzOverflow="overflow">
                      <a:lnL w="12700">
                        <a:solidFill>
                          <a:srgbClr val="53585F"/>
                        </a:solidFill>
                        <a:miter lim="400000"/>
                      </a:lnL>
                      <a:lnR w="3175">
                        <a:miter lim="400000"/>
                      </a:lnR>
                      <a:lnT w="3175">
                        <a:miter lim="400000"/>
                      </a:lnT>
                      <a:lnB w="3175">
                        <a:miter lim="400000"/>
                      </a:lnB>
                    </a:tcPr>
                  </a:tc>
                  <a:extLst>
                    <a:ext uri="{0D108BD9-81ED-4DB2-BD59-A6C34878D82A}">
                      <a16:rowId xmlns:a16="http://schemas.microsoft.com/office/drawing/2014/main" val="10000"/>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裁量</a:t>
                        </a:r>
                      </a:p>
                    </a:txBody>
                    <a:tcPr marL="50800" marR="50800" marT="50800" marB="50800" anchor="ctr" horzOverflow="overflow">
                      <a:lnL w="3175">
                        <a:miter lim="400000"/>
                      </a:lnL>
                      <a:lnR w="3175">
                        <a:miter lim="400000"/>
                      </a:lnR>
                      <a:lnT w="3175">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職務を遂行する上で必要な裁量が与えられているか</a:t>
                        </a:r>
                      </a:p>
                    </a:txBody>
                    <a:tcPr marL="50800" marR="50800" marT="50800" marB="50800" anchor="ctr" horzOverflow="overflow">
                      <a:lnL w="3175">
                        <a:miter lim="400000"/>
                      </a:lnL>
                      <a:lnR w="3175">
                        <a:miter lim="400000"/>
                      </a:lnR>
                      <a:lnT w="3175">
                        <a:miter lim="400000"/>
                      </a:lnT>
                      <a:lnB w="3175">
                        <a:miter lim="400000"/>
                      </a:lnB>
                      <a:solidFill>
                        <a:srgbClr val="F0F1F4"/>
                      </a:solidFill>
                    </a:tcPr>
                  </a:tc>
                  <a:extLst>
                    <a:ext uri="{0D108BD9-81ED-4DB2-BD59-A6C34878D82A}">
                      <a16:rowId xmlns:a16="http://schemas.microsoft.com/office/drawing/2014/main" val="10001"/>
                    </a:ext>
                  </a:extLst>
                </a:tr>
                <a:tr h="377094">
                  <a:tc rowSpan="2">
                    <a:txBody>
                      <a:bodyPr/>
                      <a:lstStyle/>
                      <a:p>
                        <a:pPr defTabSz="914400">
                          <a:defRPr sz="1800"/>
                        </a:pPr>
                        <a:r>
                          <a:rPr sz="2000">
                            <a:solidFill>
                              <a:srgbClr val="5E5E5E"/>
                            </a:solidFill>
                            <a:latin typeface="ヒラギノ角ゴ ProN W6"/>
                            <a:ea typeface="ヒラギノ角ゴ ProN W6"/>
                            <a:cs typeface="ヒラギノ角ゴ ProN W6"/>
                          </a:rPr>
                          <a:t> 　自己成長</a:t>
                        </a:r>
                      </a:p>
                    </a:txBody>
                    <a:tcPr marL="50800" marR="50800" marT="50800" marB="50800" anchor="ctr" horzOverflow="overflow">
                      <a:lnL w="3175">
                        <a:miter lim="400000"/>
                      </a:lnL>
                      <a:lnR w="3175">
                        <a:miter lim="400000"/>
                      </a:lnR>
                      <a:lnT w="12700">
                        <a:solidFill>
                          <a:srgbClr val="53585F"/>
                        </a:solidFill>
                        <a:miter lim="400000"/>
                      </a:lnT>
                      <a:lnB w="12700">
                        <a:solidFill>
                          <a:srgbClr val="3797C6"/>
                        </a:solidFill>
                        <a:miter lim="400000"/>
                      </a:lnB>
                      <a:noFill/>
                    </a:tcPr>
                  </a:tc>
                  <a:tc>
                    <a:txBody>
                      <a:bodyPr/>
                      <a:lstStyle/>
                      <a:p>
                        <a:pPr defTabSz="914400">
                          <a:defRPr sz="1800"/>
                        </a:pPr>
                        <a:r>
                          <a:rPr>
                            <a:latin typeface="ヒラギノ角ゴシック W2"/>
                            <a:ea typeface="ヒラギノ角ゴシック W2"/>
                            <a:cs typeface="ヒラギノ角ゴシック W2"/>
                            <a:sym typeface="ヒラギノ角ゴシック W2"/>
                          </a:rPr>
                          <a:t>達成感</a:t>
                        </a:r>
                      </a:p>
                    </a:txBody>
                    <a:tcPr marL="50800" marR="50800" marT="50800" marB="50800" anchor="ctr" horzOverflow="overflow">
                      <a:lnL w="3175">
                        <a:miter lim="400000"/>
                      </a:lnL>
                      <a:lnR w="3175">
                        <a:miter lim="400000"/>
                      </a:lnR>
                      <a:lnT w="3175">
                        <a:miter lim="400000"/>
                      </a:lnT>
                      <a:lnB w="3175">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達成感を得られているか</a:t>
                        </a:r>
                      </a:p>
                    </a:txBody>
                    <a:tcPr marL="50800" marR="50800" marT="50800" marB="5080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2"/>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成長機会</a:t>
                        </a:r>
                      </a:p>
                    </a:txBody>
                    <a:tcPr marL="50800" marR="50800" marT="50800" marB="50800" anchor="ctr" horzOverflow="overflow">
                      <a:lnL w="3175">
                        <a:miter lim="400000"/>
                      </a:lnL>
                      <a:lnR w="3175">
                        <a:miter lim="400000"/>
                      </a:lnR>
                      <a:lnT w="3175">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能力やスキルを高められているか</a:t>
                        </a:r>
                      </a:p>
                    </a:txBody>
                    <a:tcPr marL="50800" marR="50800" marT="50800" marB="50800" anchor="ctr" horzOverflow="overflow">
                      <a:lnL w="3175">
                        <a:miter lim="400000"/>
                      </a:lnL>
                      <a:lnR w="3175">
                        <a:miter lim="400000"/>
                      </a:lnR>
                      <a:lnT w="3175">
                        <a:miter lim="400000"/>
                      </a:lnT>
                      <a:lnB w="3175">
                        <a:miter lim="400000"/>
                      </a:lnB>
                      <a:solidFill>
                        <a:srgbClr val="F0F1F4"/>
                      </a:solidFill>
                    </a:tcPr>
                  </a:tc>
                  <a:extLst>
                    <a:ext uri="{0D108BD9-81ED-4DB2-BD59-A6C34878D82A}">
                      <a16:rowId xmlns:a16="http://schemas.microsoft.com/office/drawing/2014/main" val="10003"/>
                    </a:ext>
                  </a:extLst>
                </a:tr>
                <a:tr h="377094">
                  <a:tc rowSpan="2">
                    <a:txBody>
                      <a:bodyPr/>
                      <a:lstStyle/>
                      <a:p>
                        <a:pPr defTabSz="914400">
                          <a:defRPr sz="1800"/>
                        </a:pPr>
                        <a:r>
                          <a:rPr sz="2000">
                            <a:solidFill>
                              <a:srgbClr val="5E5E5E"/>
                            </a:solidFill>
                            <a:latin typeface="ヒラギノ角ゴ ProN W6"/>
                            <a:ea typeface="ヒラギノ角ゴ ProN W6"/>
                            <a:cs typeface="ヒラギノ角ゴ ProN W6"/>
                          </a:rPr>
                          <a:t>　　健康</a:t>
                        </a:r>
                      </a:p>
                    </a:txBody>
                    <a:tcPr marL="50800" marR="50800" marT="50800" marB="50800" anchor="ctr" horzOverflow="overflow">
                      <a:lnL w="3175">
                        <a:miter lim="400000"/>
                      </a:lnL>
                      <a:lnR w="3175">
                        <a:miter lim="400000"/>
                      </a:lnR>
                      <a:lnT w="12700">
                        <a:solidFill>
                          <a:srgbClr val="3797C6"/>
                        </a:solidFill>
                        <a:miter lim="400000"/>
                      </a:lnT>
                      <a:lnB w="12700">
                        <a:solidFill>
                          <a:srgbClr val="929292"/>
                        </a:solidFill>
                        <a:miter lim="400000"/>
                      </a:lnB>
                      <a:noFill/>
                    </a:tcPr>
                  </a:tc>
                  <a:tc>
                    <a:txBody>
                      <a:bodyPr/>
                      <a:lstStyle/>
                      <a:p>
                        <a:pPr defTabSz="914400">
                          <a:defRPr sz="1800"/>
                        </a:pPr>
                        <a:r>
                          <a:rPr>
                            <a:latin typeface="ヒラギノ角ゴシック W2"/>
                            <a:ea typeface="ヒラギノ角ゴシック W2"/>
                            <a:cs typeface="ヒラギノ角ゴシック W2"/>
                            <a:sym typeface="ヒラギノ角ゴシック W2"/>
                          </a:rPr>
                          <a:t>仕事量</a:t>
                        </a:r>
                      </a:p>
                    </a:txBody>
                    <a:tcPr marL="50800" marR="50800" marT="50800" marB="50800" anchor="ctr" horzOverflow="overflow">
                      <a:lnL w="3175">
                        <a:miter lim="400000"/>
                      </a:lnL>
                      <a:lnR w="3175">
                        <a:miter lim="400000"/>
                      </a:lnR>
                      <a:lnT w="3175">
                        <a:miter lim="400000"/>
                      </a:lnT>
                      <a:lnB w="3175">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自分に任せられている仕事量は適切か</a:t>
                        </a:r>
                      </a:p>
                    </a:txBody>
                    <a:tcPr marL="50800" marR="50800" marT="50800" marB="5080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4"/>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ストレス反応</a:t>
                        </a:r>
                      </a:p>
                    </a:txBody>
                    <a:tcPr marL="50800" marR="50800" marT="50800" marB="50800" anchor="ctr" horzOverflow="overflow">
                      <a:lnL w="3175">
                        <a:miter lim="400000"/>
                      </a:lnL>
                      <a:lnR w="3175">
                        <a:miter lim="400000"/>
                      </a:lnR>
                      <a:lnT w="3175">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頭が重い、イライラする等のストレス反応がでていないか</a:t>
                        </a:r>
                      </a:p>
                    </a:txBody>
                    <a:tcPr marL="50800" marR="50800" marT="50800" marB="50800" anchor="ctr" horzOverflow="overflow">
                      <a:lnL w="3175">
                        <a:miter lim="400000"/>
                      </a:lnL>
                      <a:lnR w="3175">
                        <a:miter lim="400000"/>
                      </a:lnR>
                      <a:lnT w="3175">
                        <a:miter lim="400000"/>
                      </a:lnT>
                      <a:lnB w="3175">
                        <a:miter lim="400000"/>
                      </a:lnB>
                      <a:solidFill>
                        <a:srgbClr val="F0F1F4"/>
                      </a:solidFill>
                    </a:tcPr>
                  </a:tc>
                  <a:extLst>
                    <a:ext uri="{0D108BD9-81ED-4DB2-BD59-A6C34878D82A}">
                      <a16:rowId xmlns:a16="http://schemas.microsoft.com/office/drawing/2014/main" val="10005"/>
                    </a:ext>
                  </a:extLst>
                </a:tr>
                <a:tr h="377094">
                  <a:tc rowSpan="4">
                    <a:txBody>
                      <a:bodyPr/>
                      <a:lstStyle/>
                      <a:p>
                        <a:pPr defTabSz="914400">
                          <a:defRPr sz="1800"/>
                        </a:pPr>
                        <a:r>
                          <a:rPr sz="2000">
                            <a:solidFill>
                              <a:srgbClr val="5E5E5E"/>
                            </a:solidFill>
                            <a:latin typeface="ヒラギノ角ゴ ProN W6"/>
                            <a:ea typeface="ヒラギノ角ゴ ProN W6"/>
                            <a:cs typeface="ヒラギノ角ゴ ProN W6"/>
                          </a:rPr>
                          <a:t>　　支援</a:t>
                        </a:r>
                      </a:p>
                    </a:txBody>
                    <a:tcPr marL="50800" marR="50800" marT="50800" marB="50800" anchor="ctr" horzOverflow="overflow">
                      <a:lnL w="3175">
                        <a:miter lim="400000"/>
                      </a:lnL>
                      <a:lnR w="3175">
                        <a:miter lim="400000"/>
                      </a:lnR>
                      <a:lnT w="12700">
                        <a:solidFill>
                          <a:srgbClr val="929292"/>
                        </a:solidFill>
                        <a:miter lim="400000"/>
                      </a:lnT>
                      <a:lnB w="12700">
                        <a:solidFill>
                          <a:srgbClr val="53585F"/>
                        </a:solidFill>
                        <a:miter lim="400000"/>
                      </a:lnB>
                      <a:noFill/>
                    </a:tcPr>
                  </a:tc>
                  <a:tc>
                    <a:txBody>
                      <a:bodyPr/>
                      <a:lstStyle/>
                      <a:p>
                        <a:pPr defTabSz="914400">
                          <a:defRPr sz="1800"/>
                        </a:pPr>
                        <a:r>
                          <a:rPr>
                            <a:latin typeface="ヒラギノ角ゴシック W2"/>
                            <a:ea typeface="ヒラギノ角ゴシック W2"/>
                            <a:cs typeface="ヒラギノ角ゴシック W2"/>
                            <a:sym typeface="ヒラギノ角ゴシック W2"/>
                          </a:rPr>
                          <a:t>職務上の支援</a:t>
                        </a:r>
                      </a:p>
                    </a:txBody>
                    <a:tcPr marL="50800" marR="50800" marT="50800" marB="50800" anchor="ctr" horzOverflow="overflow">
                      <a:lnL w="3175">
                        <a:miter lim="400000"/>
                      </a:lnL>
                      <a:lnR w="3175">
                        <a:miter lim="400000"/>
                      </a:lnR>
                      <a:lnT w="3175">
                        <a:miter lim="400000"/>
                      </a:lnT>
                      <a:lnB w="3175">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職務を遂行する上で必要なサポートがあるか</a:t>
                        </a:r>
                      </a:p>
                    </a:txBody>
                    <a:tcPr marL="50800" marR="50800" marT="50800" marB="5080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6"/>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自己成長への支援</a:t>
                        </a:r>
                      </a:p>
                    </a:txBody>
                    <a:tcPr marL="50800" marR="50800" marT="50800" marB="50800" anchor="ctr" horzOverflow="overflow">
                      <a:lnL w="3175">
                        <a:miter lim="400000"/>
                      </a:lnL>
                      <a:lnR w="3175">
                        <a:miter lim="400000"/>
                      </a:lnR>
                      <a:lnT w="3175">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自身の成長の手助けをしてくれているか</a:t>
                        </a:r>
                      </a:p>
                    </a:txBody>
                    <a:tcPr marL="50800" marR="50800" marT="50800" marB="50800" anchor="ctr" horzOverflow="overflow">
                      <a:lnL w="3175">
                        <a:miter lim="400000"/>
                      </a:lnL>
                      <a:lnR w="3175">
                        <a:miter lim="400000"/>
                      </a:lnR>
                      <a:lnT w="3175">
                        <a:miter lim="400000"/>
                      </a:lnT>
                      <a:lnB w="3175">
                        <a:miter lim="400000"/>
                      </a:lnB>
                      <a:solidFill>
                        <a:srgbClr val="F0F1F4"/>
                      </a:solidFill>
                    </a:tcPr>
                  </a:tc>
                  <a:extLst>
                    <a:ext uri="{0D108BD9-81ED-4DB2-BD59-A6C34878D82A}">
                      <a16:rowId xmlns:a16="http://schemas.microsoft.com/office/drawing/2014/main" val="10007"/>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使命や目標の明示</a:t>
                        </a:r>
                      </a:p>
                    </a:txBody>
                    <a:tcPr marL="50800" marR="50800" marT="50800" marB="50800" anchor="ctr" horzOverflow="overflow">
                      <a:lnL w="3175">
                        <a:miter lim="400000"/>
                      </a:lnL>
                      <a:lnR w="3175">
                        <a:miter lim="400000"/>
                      </a:lnR>
                      <a:lnT w="3175">
                        <a:miter lim="400000"/>
                      </a:lnT>
                      <a:lnB w="3175">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部署やグループのミッションや目標をわかりやすく伝えているか</a:t>
                        </a:r>
                      </a:p>
                    </a:txBody>
                    <a:tcPr marL="50800" marR="50800" marT="50800" marB="5080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08"/>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同僚からの困難時の支援</a:t>
                        </a:r>
                      </a:p>
                    </a:txBody>
                    <a:tcPr marL="50800" marR="50800" marT="50800" marB="50800" anchor="ctr" horzOverflow="overflow">
                      <a:lnL w="3175">
                        <a:miter lim="400000"/>
                      </a:lnL>
                      <a:lnR w="3175">
                        <a:miter lim="400000"/>
                      </a:lnR>
                      <a:lnT w="3175">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自分が困っているときに、同僚は助けてくれるか</a:t>
                        </a:r>
                      </a:p>
                    </a:txBody>
                    <a:tcPr marL="50800" marR="50800" marT="50800" marB="50800" anchor="ctr" horzOverflow="overflow">
                      <a:lnL w="3175">
                        <a:miter lim="400000"/>
                      </a:lnL>
                      <a:lnR w="3175">
                        <a:miter lim="400000"/>
                      </a:lnR>
                      <a:lnT w="3175">
                        <a:miter lim="400000"/>
                      </a:lnT>
                      <a:lnB w="3175">
                        <a:miter lim="400000"/>
                      </a:lnB>
                      <a:solidFill>
                        <a:srgbClr val="F0F1F4"/>
                      </a:solidFill>
                    </a:tcPr>
                  </a:tc>
                  <a:extLst>
                    <a:ext uri="{0D108BD9-81ED-4DB2-BD59-A6C34878D82A}">
                      <a16:rowId xmlns:a16="http://schemas.microsoft.com/office/drawing/2014/main" val="10009"/>
                    </a:ext>
                  </a:extLst>
                </a:tr>
                <a:tr h="377094">
                  <a:tc rowSpan="2">
                    <a:txBody>
                      <a:bodyPr/>
                      <a:lstStyle/>
                      <a:p>
                        <a:pPr defTabSz="914400">
                          <a:defRPr sz="1800"/>
                        </a:pPr>
                        <a:r>
                          <a:rPr sz="2000">
                            <a:solidFill>
                              <a:srgbClr val="5E5E5E"/>
                            </a:solidFill>
                            <a:latin typeface="ヒラギノ角ゴ ProN W6"/>
                            <a:ea typeface="ヒラギノ角ゴ ProN W6"/>
                            <a:cs typeface="ヒラギノ角ゴ ProN W6"/>
                          </a:rPr>
                          <a:t>　　人間関係</a:t>
                        </a:r>
                      </a:p>
                    </a:txBody>
                    <a:tcPr marL="50800" marR="50800" marT="50800" marB="50800" anchor="ctr" horzOverflow="overflow">
                      <a:lnL w="3175">
                        <a:miter lim="400000"/>
                      </a:lnL>
                      <a:lnR w="3175">
                        <a:miter lim="400000"/>
                      </a:lnR>
                      <a:lnT w="12700">
                        <a:solidFill>
                          <a:srgbClr val="53585F"/>
                        </a:solidFill>
                        <a:miter lim="400000"/>
                      </a:lnT>
                      <a:lnB w="12700">
                        <a:solidFill>
                          <a:srgbClr val="A6AAA9"/>
                        </a:solidFill>
                        <a:miter lim="400000"/>
                      </a:lnB>
                      <a:noFill/>
                    </a:tcPr>
                  </a:tc>
                  <a:tc>
                    <a:txBody>
                      <a:bodyPr/>
                      <a:lstStyle/>
                      <a:p>
                        <a:pPr defTabSz="914400">
                          <a:defRPr sz="1800"/>
                        </a:pPr>
                        <a:r>
                          <a:rPr>
                            <a:latin typeface="ヒラギノ角ゴシック W2"/>
                            <a:ea typeface="ヒラギノ角ゴシック W2"/>
                            <a:cs typeface="ヒラギノ角ゴシック W2"/>
                            <a:sym typeface="ヒラギノ角ゴシック W2"/>
                          </a:rPr>
                          <a:t>上司との関係</a:t>
                        </a:r>
                      </a:p>
                    </a:txBody>
                    <a:tcPr marL="50800" marR="50800" marT="50800" marB="50800" anchor="ctr" horzOverflow="overflow">
                      <a:lnL w="3175">
                        <a:miter lim="400000"/>
                      </a:lnL>
                      <a:lnR w="3175">
                        <a:miter lim="400000"/>
                      </a:lnR>
                      <a:lnT w="3175">
                        <a:miter lim="400000"/>
                      </a:lnT>
                      <a:lnB w="3175">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上司とは良好な関係が築けているか</a:t>
                        </a:r>
                      </a:p>
                    </a:txBody>
                    <a:tcPr marL="50800" marR="50800" marT="50800" marB="5080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10"/>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仕事仲間との関係</a:t>
                        </a:r>
                      </a:p>
                    </a:txBody>
                    <a:tcPr marL="50800" marR="50800" marT="50800" marB="50800" anchor="ctr" horzOverflow="overflow">
                      <a:lnL w="3175">
                        <a:miter lim="400000"/>
                      </a:lnL>
                      <a:lnR w="3175">
                        <a:miter lim="400000"/>
                      </a:lnR>
                      <a:lnT w="3175">
                        <a:miter lim="400000"/>
                      </a:lnT>
                      <a:lnB w="12700">
                        <a:solidFill>
                          <a:srgbClr val="A6AAA9"/>
                        </a:solidFill>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同僚とは良好な関係が築けているか</a:t>
                        </a:r>
                      </a:p>
                    </a:txBody>
                    <a:tcPr marL="50800" marR="50800" marT="50800" marB="50800" anchor="ctr" horzOverflow="overflow">
                      <a:lnL w="3175">
                        <a:miter lim="400000"/>
                      </a:lnL>
                      <a:lnR w="3175">
                        <a:miter lim="400000"/>
                      </a:lnR>
                      <a:lnT w="3175">
                        <a:miter lim="400000"/>
                      </a:lnT>
                      <a:lnB w="12700">
                        <a:solidFill>
                          <a:srgbClr val="A6AAA9"/>
                        </a:solidFill>
                        <a:miter lim="400000"/>
                      </a:lnB>
                      <a:solidFill>
                        <a:srgbClr val="F0F1F4"/>
                      </a:solidFill>
                    </a:tcPr>
                  </a:tc>
                  <a:extLst>
                    <a:ext uri="{0D108BD9-81ED-4DB2-BD59-A6C34878D82A}">
                      <a16:rowId xmlns:a16="http://schemas.microsoft.com/office/drawing/2014/main" val="10011"/>
                    </a:ext>
                  </a:extLst>
                </a:tr>
                <a:tr h="377094">
                  <a:tc rowSpan="3">
                    <a:txBody>
                      <a:bodyPr/>
                      <a:lstStyle/>
                      <a:p>
                        <a:pPr defTabSz="914400">
                          <a:defRPr sz="1800"/>
                        </a:pPr>
                        <a:r>
                          <a:rPr sz="2000">
                            <a:solidFill>
                              <a:srgbClr val="5E5E5E"/>
                            </a:solidFill>
                            <a:latin typeface="ヒラギノ角ゴ ProN W6"/>
                            <a:ea typeface="ヒラギノ角ゴ ProN W6"/>
                            <a:cs typeface="ヒラギノ角ゴ ProN W6"/>
                          </a:rPr>
                          <a:t>　　承認</a:t>
                        </a:r>
                      </a:p>
                    </a:txBody>
                    <a:tcPr marL="50800" marR="50800" marT="50800" marB="50800" anchor="ctr" horzOverflow="overflow">
                      <a:lnL w="3175">
                        <a:miter lim="400000"/>
                      </a:lnL>
                      <a:lnR w="3175">
                        <a:miter lim="400000"/>
                      </a:lnR>
                      <a:lnT w="12700">
                        <a:solidFill>
                          <a:srgbClr val="A6AAA9"/>
                        </a:solidFill>
                        <a:miter lim="400000"/>
                      </a:lnT>
                      <a:lnB w="12700">
                        <a:solidFill>
                          <a:srgbClr val="A6AAA9"/>
                        </a:solidFill>
                        <a:miter lim="400000"/>
                      </a:lnB>
                      <a:noFill/>
                    </a:tcPr>
                  </a:tc>
                  <a:tc>
                    <a:txBody>
                      <a:bodyPr/>
                      <a:lstStyle/>
                      <a:p>
                        <a:pPr defTabSz="914400">
                          <a:defRPr sz="1800"/>
                        </a:pPr>
                        <a:r>
                          <a:rPr>
                            <a:latin typeface="ヒラギノ角ゴシック W2"/>
                            <a:ea typeface="ヒラギノ角ゴシック W2"/>
                            <a:cs typeface="ヒラギノ角ゴシック W2"/>
                            <a:sym typeface="ヒラギノ角ゴシック W2"/>
                          </a:rPr>
                          <a:t>発言・意見に対する承認</a:t>
                        </a:r>
                      </a:p>
                    </a:txBody>
                    <a:tcPr marL="50800" marR="50800" marT="50800" marB="50800" anchor="ctr" horzOverflow="overflow">
                      <a:lnL w="3175">
                        <a:miter lim="400000"/>
                      </a:lnL>
                      <a:lnR w="3175">
                        <a:miter lim="400000"/>
                      </a:lnR>
                      <a:lnT w="12700">
                        <a:solidFill>
                          <a:srgbClr val="A6AAA9"/>
                        </a:solidFill>
                        <a:miter lim="400000"/>
                      </a:lnT>
                      <a:lnB w="3175">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周囲が自分の意見や発言を聞いてくれているか</a:t>
                        </a:r>
                      </a:p>
                    </a:txBody>
                    <a:tcPr marL="50800" marR="50800" marT="50800" marB="50800" anchor="ctr" horzOverflow="overflow">
                      <a:lnL w="3175">
                        <a:miter lim="400000"/>
                      </a:lnL>
                      <a:lnR w="3175">
                        <a:miter lim="400000"/>
                      </a:lnR>
                      <a:lnT w="12700">
                        <a:solidFill>
                          <a:srgbClr val="A6AAA9"/>
                        </a:solidFill>
                        <a:miter lim="400000"/>
                      </a:lnT>
                      <a:lnB w="3175">
                        <a:miter lim="400000"/>
                      </a:lnB>
                    </a:tcPr>
                  </a:tc>
                  <a:extLst>
                    <a:ext uri="{0D108BD9-81ED-4DB2-BD59-A6C34878D82A}">
                      <a16:rowId xmlns:a16="http://schemas.microsoft.com/office/drawing/2014/main" val="10012"/>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成果に対する承認</a:t>
                        </a:r>
                      </a:p>
                    </a:txBody>
                    <a:tcPr marL="50800" marR="50800" marT="50800" marB="50800" anchor="ctr" horzOverflow="overflow">
                      <a:lnL w="3175">
                        <a:miter lim="400000"/>
                      </a:lnL>
                      <a:lnR w="3175">
                        <a:miter lim="400000"/>
                      </a:lnR>
                      <a:lnT w="3175">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上司や同僚から、成果を認められたり
褒められたりしているか</a:t>
                        </a:r>
                      </a:p>
                    </a:txBody>
                    <a:tcPr marL="50800" marR="50800" marT="50800" marB="50800" anchor="ctr" horzOverflow="overflow">
                      <a:lnL w="3175">
                        <a:miter lim="400000"/>
                      </a:lnL>
                      <a:lnR w="3175">
                        <a:miter lim="400000"/>
                      </a:lnR>
                      <a:lnT w="3175">
                        <a:miter lim="400000"/>
                      </a:lnT>
                      <a:lnB w="3175">
                        <a:miter lim="400000"/>
                      </a:lnB>
                      <a:solidFill>
                        <a:srgbClr val="F0F1F4"/>
                      </a:solidFill>
                    </a:tcPr>
                  </a:tc>
                  <a:extLst>
                    <a:ext uri="{0D108BD9-81ED-4DB2-BD59-A6C34878D82A}">
                      <a16:rowId xmlns:a16="http://schemas.microsoft.com/office/drawing/2014/main" val="10013"/>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評価への納得感</a:t>
                        </a:r>
                      </a:p>
                    </a:txBody>
                    <a:tcPr marL="50800" marR="50800" marT="50800" marB="50800" anchor="ctr" horzOverflow="overflow">
                      <a:lnL w="3175">
                        <a:miter lim="400000"/>
                      </a:lnL>
                      <a:lnR w="3175">
                        <a:miter lim="400000"/>
                      </a:lnR>
                      <a:lnT w="3175">
                        <a:miter lim="400000"/>
                      </a:lnT>
                      <a:lnB w="3175">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成果や貢献に見合った評価がされているか</a:t>
                        </a:r>
                      </a:p>
                    </a:txBody>
                    <a:tcPr marL="50800" marR="50800" marT="50800" marB="5080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14"/>
                    </a:ext>
                  </a:extLst>
                </a:tr>
                <a:tr h="377094">
                  <a:tc rowSpan="4">
                    <a:txBody>
                      <a:bodyPr/>
                      <a:lstStyle/>
                      <a:p>
                        <a:pPr defTabSz="914400">
                          <a:defRPr sz="1800"/>
                        </a:pPr>
                        <a:r>
                          <a:rPr sz="2000">
                            <a:solidFill>
                              <a:srgbClr val="5E5E5E"/>
                            </a:solidFill>
                            <a:latin typeface="ヒラギノ角ゴシック W6"/>
                            <a:ea typeface="ヒラギノ角ゴシック W6"/>
                            <a:cs typeface="ヒラギノ角ゴシック W6"/>
                            <a:sym typeface="ヒラギノ角ゴシック W6"/>
                          </a:rPr>
                          <a:t>　　理念戦略</a:t>
                        </a:r>
                      </a:p>
                    </a:txBody>
                    <a:tcPr marL="50800" marR="50800" marT="50800" marB="50800" anchor="ctr" horzOverflow="overflow">
                      <a:lnL w="3175">
                        <a:miter lim="400000"/>
                      </a:lnL>
                      <a:lnR w="3175">
                        <a:miter lim="400000"/>
                      </a:lnR>
                      <a:lnT w="12700">
                        <a:solidFill>
                          <a:srgbClr val="A6AAA9"/>
                        </a:solidFill>
                        <a:miter lim="400000"/>
                      </a:lnT>
                      <a:lnB w="12700">
                        <a:solidFill>
                          <a:srgbClr val="A6AAA9"/>
                        </a:solidFill>
                        <a:miter lim="400000"/>
                      </a:lnB>
                      <a:noFill/>
                    </a:tcPr>
                  </a:tc>
                  <a:tc>
                    <a:txBody>
                      <a:bodyPr/>
                      <a:lstStyle/>
                      <a:p>
                        <a:pPr defTabSz="914400">
                          <a:defRPr sz="1800"/>
                        </a:pPr>
                        <a:r>
                          <a:rPr>
                            <a:latin typeface="ヒラギノ角ゴシック W2"/>
                            <a:ea typeface="ヒラギノ角ゴシック W2"/>
                            <a:cs typeface="ヒラギノ角ゴシック W2"/>
                            <a:sym typeface="ヒラギノ角ゴシック W2"/>
                          </a:rPr>
                          <a:t>ミッション・ビジョンへの共感</a:t>
                        </a:r>
                      </a:p>
                    </a:txBody>
                    <a:tcPr marL="50800" marR="50800" marT="50800" marB="50800" anchor="ctr" horzOverflow="overflow">
                      <a:lnL w="3175">
                        <a:miter lim="400000"/>
                      </a:lnL>
                      <a:lnR w="3175">
                        <a:miter lim="400000"/>
                      </a:lnR>
                      <a:lnT w="3175">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会社の企業理念・経営理念に共感しているか</a:t>
                        </a:r>
                      </a:p>
                    </a:txBody>
                    <a:tcPr marL="50800" marR="50800" marT="50800" marB="50800" anchor="ctr" horzOverflow="overflow">
                      <a:lnL w="3175">
                        <a:miter lim="400000"/>
                      </a:lnL>
                      <a:lnR w="3175">
                        <a:miter lim="400000"/>
                      </a:lnR>
                      <a:lnT w="3175">
                        <a:miter lim="400000"/>
                      </a:lnT>
                      <a:lnB w="3175">
                        <a:miter lim="400000"/>
                      </a:lnB>
                      <a:solidFill>
                        <a:srgbClr val="F0F1F4"/>
                      </a:solidFill>
                    </a:tcPr>
                  </a:tc>
                  <a:extLst>
                    <a:ext uri="{0D108BD9-81ED-4DB2-BD59-A6C34878D82A}">
                      <a16:rowId xmlns:a16="http://schemas.microsoft.com/office/drawing/2014/main" val="10015"/>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会社の方針や事業戦略への納得感</a:t>
                        </a:r>
                      </a:p>
                    </a:txBody>
                    <a:tcPr marL="50800" marR="50800" marT="50800" marB="50800" anchor="ctr" horzOverflow="overflow">
                      <a:lnL w="3175">
                        <a:miter lim="400000"/>
                      </a:lnL>
                      <a:lnR w="3175">
                        <a:miter lim="400000"/>
                      </a:lnR>
                      <a:lnT w="3175">
                        <a:miter lim="400000"/>
                      </a:lnT>
                      <a:lnB w="3175">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会社の方針・戦略に納得できているか</a:t>
                        </a:r>
                      </a:p>
                    </a:txBody>
                    <a:tcPr marL="50800" marR="50800" marT="50800" marB="5080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16"/>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事業やサービスへの誇り</a:t>
                        </a:r>
                      </a:p>
                    </a:txBody>
                    <a:tcPr marL="50800" marR="50800" marT="50800" marB="50800" anchor="ctr" horzOverflow="overflow">
                      <a:lnL w="3175">
                        <a:miter lim="400000"/>
                      </a:lnL>
                      <a:lnR w="3175">
                        <a:miter lim="400000"/>
                      </a:lnR>
                      <a:lnT w="3175">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自社で展開する事業やサービスに誇りを感じているか</a:t>
                        </a:r>
                      </a:p>
                    </a:txBody>
                    <a:tcPr marL="50800" marR="50800" marT="50800" marB="50800" anchor="ctr" horzOverflow="overflow">
                      <a:lnL w="3175">
                        <a:miter lim="400000"/>
                      </a:lnL>
                      <a:lnR w="3175">
                        <a:miter lim="400000"/>
                      </a:lnR>
                      <a:lnT w="3175">
                        <a:miter lim="400000"/>
                      </a:lnT>
                      <a:lnB w="3175">
                        <a:miter lim="400000"/>
                      </a:lnB>
                      <a:solidFill>
                        <a:srgbClr val="F0F1F4"/>
                      </a:solidFill>
                    </a:tcPr>
                  </a:tc>
                  <a:extLst>
                    <a:ext uri="{0D108BD9-81ED-4DB2-BD59-A6C34878D82A}">
                      <a16:rowId xmlns:a16="http://schemas.microsoft.com/office/drawing/2014/main" val="10017"/>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経営陣に対する信頼</a:t>
                        </a:r>
                      </a:p>
                    </a:txBody>
                    <a:tcPr marL="50800" marR="50800" marT="50800" marB="50800" anchor="ctr" horzOverflow="overflow">
                      <a:lnL w="3175">
                        <a:miter lim="400000"/>
                      </a:lnL>
                      <a:lnR w="3175">
                        <a:miter lim="400000"/>
                      </a:lnR>
                      <a:lnT w="3175">
                        <a:miter lim="400000"/>
                      </a:lnT>
                      <a:lnB w="12700">
                        <a:solidFill>
                          <a:srgbClr val="A6AAA9"/>
                        </a:solidFill>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経営陣を信頼しているか</a:t>
                        </a:r>
                      </a:p>
                    </a:txBody>
                    <a:tcPr marL="50800" marR="50800" marT="50800" marB="50800" anchor="ctr" horzOverflow="overflow">
                      <a:lnL w="3175">
                        <a:miter lim="400000"/>
                      </a:lnL>
                      <a:lnR w="3175">
                        <a:miter lim="400000"/>
                      </a:lnR>
                      <a:lnT w="3175">
                        <a:miter lim="400000"/>
                      </a:lnT>
                      <a:lnB w="12700">
                        <a:solidFill>
                          <a:srgbClr val="A6AAA9"/>
                        </a:solidFill>
                        <a:miter lim="400000"/>
                      </a:lnB>
                    </a:tcPr>
                  </a:tc>
                  <a:extLst>
                    <a:ext uri="{0D108BD9-81ED-4DB2-BD59-A6C34878D82A}">
                      <a16:rowId xmlns:a16="http://schemas.microsoft.com/office/drawing/2014/main" val="10018"/>
                    </a:ext>
                  </a:extLst>
                </a:tr>
                <a:tr h="377094">
                  <a:tc rowSpan="4">
                    <a:txBody>
                      <a:bodyPr/>
                      <a:lstStyle/>
                      <a:p>
                        <a:pPr defTabSz="914400">
                          <a:defRPr sz="1800"/>
                        </a:pPr>
                        <a:r>
                          <a:rPr sz="2000">
                            <a:solidFill>
                              <a:srgbClr val="5E5E5E"/>
                            </a:solidFill>
                            <a:latin typeface="ヒラギノ角ゴシック W6"/>
                            <a:ea typeface="ヒラギノ角ゴシック W6"/>
                            <a:cs typeface="ヒラギノ角ゴシック W6"/>
                            <a:sym typeface="ヒラギノ角ゴシック W6"/>
                          </a:rPr>
                          <a:t>　　組織風土</a:t>
                        </a:r>
                      </a:p>
                    </a:txBody>
                    <a:tcPr marL="50800" marR="50800" marT="50800" marB="50800" anchor="ctr" horzOverflow="overflow">
                      <a:lnL w="3175">
                        <a:miter lim="400000"/>
                      </a:lnL>
                      <a:lnR w="3175">
                        <a:miter lim="400000"/>
                      </a:lnR>
                      <a:lnT w="12700">
                        <a:solidFill>
                          <a:srgbClr val="A6AAA9"/>
                        </a:solidFill>
                        <a:miter lim="400000"/>
                      </a:lnT>
                      <a:lnB w="12700">
                        <a:solidFill>
                          <a:srgbClr val="A6AAA9"/>
                        </a:solidFill>
                        <a:miter lim="400000"/>
                      </a:lnB>
                      <a:noFill/>
                    </a:tcPr>
                  </a:tc>
                  <a:tc>
                    <a:txBody>
                      <a:bodyPr/>
                      <a:lstStyle/>
                      <a:p>
                        <a:pPr defTabSz="914400">
                          <a:defRPr sz="1800"/>
                        </a:pPr>
                        <a:r>
                          <a:rPr>
                            <a:latin typeface="ヒラギノ角ゴシック W2"/>
                            <a:ea typeface="ヒラギノ角ゴシック W2"/>
                            <a:cs typeface="ヒラギノ角ゴシック W2"/>
                            <a:sym typeface="ヒラギノ角ゴシック W2"/>
                          </a:rPr>
                          <a:t>キャリア機会の提供</a:t>
                        </a:r>
                      </a:p>
                    </a:txBody>
                    <a:tcPr marL="50800" marR="50800" marT="50800" marB="50800" anchor="ctr" horzOverflow="overflow">
                      <a:lnL w="3175">
                        <a:miter lim="400000"/>
                      </a:lnL>
                      <a:lnR w="3175">
                        <a:miter lim="400000"/>
                      </a:lnR>
                      <a:lnT w="12700">
                        <a:solidFill>
                          <a:srgbClr val="A6AAA9"/>
                        </a:solidFill>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意欲的であれば、会社がチャンスを与えてくれているか</a:t>
                        </a:r>
                      </a:p>
                    </a:txBody>
                    <a:tcPr marL="50800" marR="50800" marT="50800" marB="50800" anchor="ctr" horzOverflow="overflow">
                      <a:lnL w="3175">
                        <a:miter lim="400000"/>
                      </a:lnL>
                      <a:lnR w="3175">
                        <a:miter lim="400000"/>
                      </a:lnR>
                      <a:lnT w="12700">
                        <a:solidFill>
                          <a:srgbClr val="A6AAA9"/>
                        </a:solidFill>
                        <a:miter lim="400000"/>
                      </a:lnT>
                      <a:lnB w="3175">
                        <a:miter lim="400000"/>
                      </a:lnB>
                      <a:solidFill>
                        <a:srgbClr val="F0F1F4"/>
                      </a:solidFill>
                    </a:tcPr>
                  </a:tc>
                  <a:extLst>
                    <a:ext uri="{0D108BD9-81ED-4DB2-BD59-A6C34878D82A}">
                      <a16:rowId xmlns:a16="http://schemas.microsoft.com/office/drawing/2014/main" val="10019"/>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挑戦する風土</a:t>
                        </a:r>
                      </a:p>
                    </a:txBody>
                    <a:tcPr marL="50800" marR="50800" marT="50800" marB="50800" anchor="ctr" horzOverflow="overflow">
                      <a:lnL w="3175">
                        <a:miter lim="400000"/>
                      </a:lnL>
                      <a:lnR w="3175">
                        <a:miter lim="400000"/>
                      </a:lnR>
                      <a:lnT w="3175">
                        <a:miter lim="400000"/>
                      </a:lnT>
                      <a:lnB w="3175">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失敗したこと以上に、挑戦したことを讃えられる会社か</a:t>
                        </a:r>
                      </a:p>
                    </a:txBody>
                    <a:tcPr marL="50800" marR="50800" marT="50800" marB="5080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20"/>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部署間での協力</a:t>
                        </a:r>
                      </a:p>
                    </a:txBody>
                    <a:tcPr marL="50800" marR="50800" marT="50800" marB="50800" anchor="ctr" horzOverflow="overflow">
                      <a:lnL w="3175">
                        <a:miter lim="400000"/>
                      </a:lnL>
                      <a:lnR w="3175">
                        <a:miter lim="400000"/>
                      </a:lnR>
                      <a:lnT w="3175">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目標を達成する上で、他部署は協力的であるか</a:t>
                        </a:r>
                      </a:p>
                    </a:txBody>
                    <a:tcPr marL="50800" marR="50800" marT="50800" marB="50800" anchor="ctr" horzOverflow="overflow">
                      <a:lnL w="3175">
                        <a:miter lim="400000"/>
                      </a:lnL>
                      <a:lnR w="3175">
                        <a:miter lim="400000"/>
                      </a:lnR>
                      <a:lnT w="3175">
                        <a:miter lim="400000"/>
                      </a:lnT>
                      <a:lnB w="3175">
                        <a:miter lim="400000"/>
                      </a:lnB>
                      <a:solidFill>
                        <a:srgbClr val="F0F1F4"/>
                      </a:solidFill>
                    </a:tcPr>
                  </a:tc>
                  <a:extLst>
                    <a:ext uri="{0D108BD9-81ED-4DB2-BD59-A6C34878D82A}">
                      <a16:rowId xmlns:a16="http://schemas.microsoft.com/office/drawing/2014/main" val="10021"/>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称賛への妥当性</a:t>
                        </a:r>
                      </a:p>
                    </a:txBody>
                    <a:tcPr marL="50800" marR="50800" marT="50800" marB="50800" anchor="ctr" horzOverflow="overflow">
                      <a:lnL w="3175">
                        <a:miter lim="400000"/>
                      </a:lnL>
                      <a:lnR w="3175">
                        <a:miter lim="400000"/>
                      </a:lnR>
                      <a:lnT w="3175">
                        <a:miter lim="400000"/>
                      </a:lnT>
                      <a:lnB w="12700">
                        <a:solidFill>
                          <a:srgbClr val="A6AAA9"/>
                        </a:solidFill>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社内で誰かが称賛されたとき、適切であると感じているか</a:t>
                        </a:r>
                      </a:p>
                    </a:txBody>
                    <a:tcPr marL="50800" marR="50800" marT="50800" marB="50800" anchor="ctr" horzOverflow="overflow">
                      <a:lnL w="3175">
                        <a:miter lim="400000"/>
                      </a:lnL>
                      <a:lnR w="3175">
                        <a:miter lim="400000"/>
                      </a:lnR>
                      <a:lnT w="3175">
                        <a:miter lim="400000"/>
                      </a:lnT>
                      <a:lnB w="12700">
                        <a:solidFill>
                          <a:srgbClr val="A6AAA9"/>
                        </a:solidFill>
                        <a:miter lim="400000"/>
                      </a:lnB>
                    </a:tcPr>
                  </a:tc>
                  <a:extLst>
                    <a:ext uri="{0D108BD9-81ED-4DB2-BD59-A6C34878D82A}">
                      <a16:rowId xmlns:a16="http://schemas.microsoft.com/office/drawing/2014/main" val="10022"/>
                    </a:ext>
                  </a:extLst>
                </a:tr>
                <a:tr h="377094">
                  <a:tc rowSpan="3">
                    <a:txBody>
                      <a:bodyPr/>
                      <a:lstStyle/>
                      <a:p>
                        <a:pPr defTabSz="914400">
                          <a:defRPr sz="1800"/>
                        </a:pPr>
                        <a:r>
                          <a:rPr sz="2000">
                            <a:solidFill>
                              <a:srgbClr val="5E5E5E"/>
                            </a:solidFill>
                            <a:latin typeface="ヒラギノ角ゴシック W6"/>
                            <a:ea typeface="ヒラギノ角ゴシック W6"/>
                            <a:cs typeface="ヒラギノ角ゴシック W6"/>
                            <a:sym typeface="ヒラギノ角ゴシック W6"/>
                          </a:rPr>
                          <a:t>　　環境</a:t>
                        </a:r>
                      </a:p>
                    </a:txBody>
                    <a:tcPr marL="50800" marR="50800" marT="50800" marB="50800" anchor="ctr" horzOverflow="overflow">
                      <a:lnL w="3175">
                        <a:miter lim="400000"/>
                      </a:lnL>
                      <a:lnR w="3175">
                        <a:miter lim="400000"/>
                      </a:lnR>
                      <a:lnT w="12700">
                        <a:solidFill>
                          <a:srgbClr val="A6AAA9"/>
                        </a:solidFill>
                        <a:miter lim="400000"/>
                      </a:lnT>
                      <a:lnB w="3175">
                        <a:miter lim="400000"/>
                      </a:lnB>
                      <a:noFill/>
                    </a:tcPr>
                  </a:tc>
                  <a:tc>
                    <a:txBody>
                      <a:bodyPr/>
                      <a:lstStyle/>
                      <a:p>
                        <a:pPr defTabSz="914400">
                          <a:defRPr sz="1800"/>
                        </a:pPr>
                        <a:r>
                          <a:rPr>
                            <a:latin typeface="ヒラギノ角ゴシック W2"/>
                            <a:ea typeface="ヒラギノ角ゴシック W2"/>
                            <a:cs typeface="ヒラギノ角ゴシック W2"/>
                            <a:sym typeface="ヒラギノ角ゴシック W2"/>
                          </a:rPr>
                          <a:t>職場環境への満足度</a:t>
                        </a:r>
                      </a:p>
                    </a:txBody>
                    <a:tcPr marL="50800" marR="50800" marT="50800" marB="50800" anchor="ctr" horzOverflow="overflow">
                      <a:lnL w="3175">
                        <a:miter lim="400000"/>
                      </a:lnL>
                      <a:lnR w="3175">
                        <a:miter lim="400000"/>
                      </a:lnR>
                      <a:lnT w="12700">
                        <a:solidFill>
                          <a:srgbClr val="A6AAA9"/>
                        </a:solidFill>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働きやすい職場環境か</a:t>
                        </a:r>
                      </a:p>
                    </a:txBody>
                    <a:tcPr marL="50800" marR="50800" marT="50800" marB="50800" anchor="ctr" horzOverflow="overflow">
                      <a:lnL w="3175">
                        <a:miter lim="400000"/>
                      </a:lnL>
                      <a:lnR w="3175">
                        <a:miter lim="400000"/>
                      </a:lnR>
                      <a:lnT w="12700">
                        <a:solidFill>
                          <a:srgbClr val="A6AAA9"/>
                        </a:solidFill>
                        <a:miter lim="400000"/>
                      </a:lnT>
                      <a:lnB w="3175">
                        <a:miter lim="400000"/>
                      </a:lnB>
                      <a:solidFill>
                        <a:srgbClr val="F0F1F4"/>
                      </a:solidFill>
                    </a:tcPr>
                  </a:tc>
                  <a:extLst>
                    <a:ext uri="{0D108BD9-81ED-4DB2-BD59-A6C34878D82A}">
                      <a16:rowId xmlns:a16="http://schemas.microsoft.com/office/drawing/2014/main" val="10023"/>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ワークライフバランス</a:t>
                        </a:r>
                      </a:p>
                    </a:txBody>
                    <a:tcPr marL="50800" marR="50800" marT="50800" marB="50800" anchor="ctr" horzOverflow="overflow">
                      <a:lnL w="3175">
                        <a:miter lim="400000"/>
                      </a:lnL>
                      <a:lnR w="3175">
                        <a:miter lim="400000"/>
                      </a:lnR>
                      <a:lnT w="3175">
                        <a:miter lim="400000"/>
                      </a:lnT>
                      <a:lnB w="3175">
                        <a:miter lim="400000"/>
                      </a:lnB>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必要に応じてライフスタイルにあった働き方ができるか</a:t>
                        </a:r>
                      </a:p>
                    </a:txBody>
                    <a:tcPr marL="50800" marR="50800" marT="50800" marB="50800" anchor="ctr" horzOverflow="overflow">
                      <a:lnL w="3175">
                        <a:miter lim="400000"/>
                      </a:lnL>
                      <a:lnR w="3175">
                        <a:miter lim="400000"/>
                      </a:lnR>
                      <a:lnT w="3175">
                        <a:miter lim="400000"/>
                      </a:lnT>
                      <a:lnB w="3175">
                        <a:miter lim="400000"/>
                      </a:lnB>
                    </a:tcPr>
                  </a:tc>
                  <a:extLst>
                    <a:ext uri="{0D108BD9-81ED-4DB2-BD59-A6C34878D82A}">
                      <a16:rowId xmlns:a16="http://schemas.microsoft.com/office/drawing/2014/main" val="10024"/>
                    </a:ext>
                  </a:extLst>
                </a:tr>
                <a:tr h="377094">
                  <a:tc vMerge="1">
                    <a:txBody>
                      <a:bodyPr/>
                      <a:lstStyle/>
                      <a:p>
                        <a:endParaRPr lang="ja-JP"/>
                      </a:p>
                    </a:txBody>
                    <a:tcPr/>
                  </a:tc>
                  <a:tc>
                    <a:txBody>
                      <a:bodyPr/>
                      <a:lstStyle/>
                      <a:p>
                        <a:pPr defTabSz="914400">
                          <a:defRPr sz="1800"/>
                        </a:pPr>
                        <a:r>
                          <a:rPr>
                            <a:latin typeface="ヒラギノ角ゴシック W2"/>
                            <a:ea typeface="ヒラギノ角ゴシック W2"/>
                            <a:cs typeface="ヒラギノ角ゴシック W2"/>
                            <a:sym typeface="ヒラギノ角ゴシック W2"/>
                          </a:rPr>
                          <a:t>給与への納得感</a:t>
                        </a:r>
                      </a:p>
                    </a:txBody>
                    <a:tcPr marL="50800" marR="50800" marT="50800" marB="50800" anchor="ctr" horzOverflow="overflow">
                      <a:lnL w="3175">
                        <a:miter lim="400000"/>
                      </a:lnL>
                      <a:lnR w="3175">
                        <a:miter lim="400000"/>
                      </a:lnR>
                      <a:lnT w="3175">
                        <a:miter lim="400000"/>
                      </a:lnT>
                      <a:lnB w="3175">
                        <a:miter lim="400000"/>
                      </a:lnB>
                      <a:solidFill>
                        <a:srgbClr val="F0F1F4"/>
                      </a:solidFill>
                    </a:tcPr>
                  </a:tc>
                  <a:tc>
                    <a:txBody>
                      <a:bodyPr/>
                      <a:lstStyle/>
                      <a:p>
                        <a:pPr algn="l" defTabSz="914400">
                          <a:defRPr sz="1800"/>
                        </a:pPr>
                        <a:r>
                          <a:rPr>
                            <a:latin typeface="ヒラギノ角ゴシック W2"/>
                            <a:ea typeface="ヒラギノ角ゴシック W2"/>
                            <a:cs typeface="ヒラギノ角ゴシック W2"/>
                            <a:sym typeface="ヒラギノ角ゴシック W2"/>
                          </a:rPr>
                          <a:t>働きに見合った給与・ボーナスが支払われていると感じているか</a:t>
                        </a:r>
                      </a:p>
                    </a:txBody>
                    <a:tcPr marL="50800" marR="50800" marT="50800" marB="50800" anchor="ctr" horzOverflow="overflow">
                      <a:lnL w="3175">
                        <a:miter lim="400000"/>
                      </a:lnL>
                      <a:lnR w="3175">
                        <a:miter lim="400000"/>
                      </a:lnR>
                      <a:lnT w="3175">
                        <a:miter lim="400000"/>
                      </a:lnT>
                      <a:lnB w="3175">
                        <a:miter lim="400000"/>
                      </a:lnB>
                      <a:solidFill>
                        <a:srgbClr val="F0F1F4"/>
                      </a:solidFill>
                    </a:tcPr>
                  </a:tc>
                  <a:extLst>
                    <a:ext uri="{0D108BD9-81ED-4DB2-BD59-A6C34878D82A}">
                      <a16:rowId xmlns:a16="http://schemas.microsoft.com/office/drawing/2014/main" val="10025"/>
                    </a:ext>
                  </a:extLst>
                </a:tr>
              </a:tbl>
            </a:graphicData>
          </a:graphic>
        </p:graphicFrame>
        <p:pic>
          <p:nvPicPr>
            <p:cNvPr id="223" name="company.png" descr="company.png"/>
            <p:cNvPicPr>
              <a:picLocks noChangeAspect="1"/>
            </p:cNvPicPr>
            <p:nvPr/>
          </p:nvPicPr>
          <p:blipFill>
            <a:blip r:embed="rId2">
              <a:alphaModFix amt="55837"/>
            </a:blip>
            <a:stretch>
              <a:fillRect/>
            </a:stretch>
          </p:blipFill>
          <p:spPr>
            <a:xfrm>
              <a:off x="1330464" y="9753373"/>
              <a:ext cx="560536" cy="560536"/>
            </a:xfrm>
            <a:prstGeom prst="rect">
              <a:avLst/>
            </a:prstGeom>
            <a:ln w="12700" cap="flat">
              <a:noFill/>
              <a:miter lim="400000"/>
            </a:ln>
            <a:effectLst/>
          </p:spPr>
        </p:pic>
        <p:pic>
          <p:nvPicPr>
            <p:cNvPr id="224" name="growth.png" descr="growth.png"/>
            <p:cNvPicPr>
              <a:picLocks noChangeAspect="1"/>
            </p:cNvPicPr>
            <p:nvPr/>
          </p:nvPicPr>
          <p:blipFill>
            <a:blip r:embed="rId3">
              <a:alphaModFix amt="55837"/>
            </a:blip>
            <a:stretch>
              <a:fillRect/>
            </a:stretch>
          </p:blipFill>
          <p:spPr>
            <a:xfrm>
              <a:off x="1330464" y="1609707"/>
              <a:ext cx="560536" cy="560536"/>
            </a:xfrm>
            <a:prstGeom prst="rect">
              <a:avLst/>
            </a:prstGeom>
            <a:ln w="12700" cap="flat">
              <a:noFill/>
              <a:miter lim="400000"/>
            </a:ln>
            <a:effectLst/>
          </p:spPr>
        </p:pic>
        <p:pic>
          <p:nvPicPr>
            <p:cNvPr id="225" name="work.png" descr="work.png"/>
            <p:cNvPicPr>
              <a:picLocks noChangeAspect="1"/>
            </p:cNvPicPr>
            <p:nvPr/>
          </p:nvPicPr>
          <p:blipFill>
            <a:blip r:embed="rId4">
              <a:alphaModFix amt="55837"/>
            </a:blip>
            <a:stretch>
              <a:fillRect/>
            </a:stretch>
          </p:blipFill>
          <p:spPr>
            <a:xfrm>
              <a:off x="1330464" y="703651"/>
              <a:ext cx="560536" cy="560535"/>
            </a:xfrm>
            <a:prstGeom prst="rect">
              <a:avLst/>
            </a:prstGeom>
            <a:ln w="12700" cap="flat">
              <a:noFill/>
              <a:miter lim="400000"/>
            </a:ln>
            <a:effectLst/>
          </p:spPr>
        </p:pic>
        <p:pic>
          <p:nvPicPr>
            <p:cNvPr id="226" name="colleague.png" descr="colleague.png"/>
            <p:cNvPicPr>
              <a:picLocks noChangeAspect="1"/>
            </p:cNvPicPr>
            <p:nvPr/>
          </p:nvPicPr>
          <p:blipFill>
            <a:blip r:embed="rId5">
              <a:alphaModFix amt="55837"/>
            </a:blip>
            <a:stretch>
              <a:fillRect/>
            </a:stretch>
          </p:blipFill>
          <p:spPr>
            <a:xfrm>
              <a:off x="1330464" y="4484193"/>
              <a:ext cx="560536" cy="560536"/>
            </a:xfrm>
            <a:prstGeom prst="rect">
              <a:avLst/>
            </a:prstGeom>
            <a:ln w="12700" cap="flat">
              <a:noFill/>
              <a:miter lim="400000"/>
            </a:ln>
            <a:effectLst/>
          </p:spPr>
        </p:pic>
        <p:pic>
          <p:nvPicPr>
            <p:cNvPr id="227" name="approval.png" descr="approval.png"/>
            <p:cNvPicPr>
              <a:picLocks noChangeAspect="1"/>
            </p:cNvPicPr>
            <p:nvPr/>
          </p:nvPicPr>
          <p:blipFill>
            <a:blip r:embed="rId6">
              <a:alphaModFix amt="55837"/>
            </a:blip>
            <a:stretch>
              <a:fillRect/>
            </a:stretch>
          </p:blipFill>
          <p:spPr>
            <a:xfrm>
              <a:off x="1330464" y="5409023"/>
              <a:ext cx="560536" cy="560535"/>
            </a:xfrm>
            <a:prstGeom prst="rect">
              <a:avLst/>
            </a:prstGeom>
            <a:ln w="12700" cap="flat">
              <a:noFill/>
              <a:miter lim="400000"/>
            </a:ln>
            <a:effectLst/>
          </p:spPr>
        </p:pic>
        <p:pic>
          <p:nvPicPr>
            <p:cNvPr id="228" name="health.png" descr="health.png"/>
            <p:cNvPicPr>
              <a:picLocks noChangeAspect="1"/>
            </p:cNvPicPr>
            <p:nvPr/>
          </p:nvPicPr>
          <p:blipFill>
            <a:blip r:embed="rId7">
              <a:alphaModFix amt="55837"/>
            </a:blip>
            <a:stretch>
              <a:fillRect/>
            </a:stretch>
          </p:blipFill>
          <p:spPr>
            <a:xfrm>
              <a:off x="1330464" y="2434549"/>
              <a:ext cx="560536" cy="560536"/>
            </a:xfrm>
            <a:prstGeom prst="rect">
              <a:avLst/>
            </a:prstGeom>
            <a:ln w="12700" cap="flat">
              <a:noFill/>
              <a:miter lim="400000"/>
            </a:ln>
            <a:effectLst/>
          </p:spPr>
        </p:pic>
        <p:pic>
          <p:nvPicPr>
            <p:cNvPr id="229" name="culture.png" descr="culture.png"/>
            <p:cNvPicPr>
              <a:picLocks noChangeAspect="1"/>
            </p:cNvPicPr>
            <p:nvPr/>
          </p:nvPicPr>
          <p:blipFill>
            <a:blip r:embed="rId8">
              <a:alphaModFix amt="55837"/>
            </a:blip>
            <a:srcRect/>
            <a:stretch>
              <a:fillRect/>
            </a:stretch>
          </p:blipFill>
          <p:spPr>
            <a:xfrm>
              <a:off x="1330371" y="6884961"/>
              <a:ext cx="560536" cy="560536"/>
            </a:xfrm>
            <a:prstGeom prst="rect">
              <a:avLst/>
            </a:prstGeom>
            <a:ln w="12700" cap="flat">
              <a:noFill/>
              <a:miter lim="400000"/>
            </a:ln>
            <a:effectLst/>
          </p:spPr>
        </p:pic>
        <p:pic>
          <p:nvPicPr>
            <p:cNvPr id="230" name="____________.png" descr="____________.png"/>
            <p:cNvPicPr>
              <a:picLocks noChangeAspect="1"/>
            </p:cNvPicPr>
            <p:nvPr/>
          </p:nvPicPr>
          <p:blipFill>
            <a:blip r:embed="rId9">
              <a:alphaModFix amt="55837"/>
            </a:blip>
            <a:stretch>
              <a:fillRect/>
            </a:stretch>
          </p:blipFill>
          <p:spPr>
            <a:xfrm>
              <a:off x="1330464" y="8319260"/>
              <a:ext cx="560536" cy="560535"/>
            </a:xfrm>
            <a:prstGeom prst="rect">
              <a:avLst/>
            </a:prstGeom>
            <a:ln w="12700" cap="flat">
              <a:noFill/>
              <a:miter lim="400000"/>
            </a:ln>
            <a:effectLst/>
          </p:spPr>
        </p:pic>
        <p:sp>
          <p:nvSpPr>
            <p:cNvPr id="231" name="小項目名"/>
            <p:cNvSpPr txBox="1"/>
            <p:nvPr/>
          </p:nvSpPr>
          <p:spPr>
            <a:xfrm>
              <a:off x="5612766" y="237964"/>
              <a:ext cx="1353491" cy="4563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2200" u="sng">
                  <a:solidFill>
                    <a:srgbClr val="53585F"/>
                  </a:solidFill>
                </a:defRPr>
              </a:lvl1pPr>
            </a:lstStyle>
            <a:p>
              <a:r>
                <a:t>小項目名</a:t>
              </a:r>
            </a:p>
          </p:txBody>
        </p:sp>
        <p:sp>
          <p:nvSpPr>
            <p:cNvPr id="232" name="キードライバー名"/>
            <p:cNvSpPr txBox="1"/>
            <p:nvPr/>
          </p:nvSpPr>
          <p:spPr>
            <a:xfrm>
              <a:off x="1242351" y="237964"/>
              <a:ext cx="2505950" cy="4563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2200" u="sng">
                  <a:solidFill>
                    <a:srgbClr val="53585F"/>
                  </a:solidFill>
                </a:defRPr>
              </a:lvl1pPr>
            </a:lstStyle>
            <a:p>
              <a:r>
                <a:t>キードライバー名</a:t>
              </a:r>
            </a:p>
          </p:txBody>
        </p:sp>
        <p:sp>
          <p:nvSpPr>
            <p:cNvPr id="233" name="詳細"/>
            <p:cNvSpPr txBox="1"/>
            <p:nvPr/>
          </p:nvSpPr>
          <p:spPr>
            <a:xfrm>
              <a:off x="11829801" y="0"/>
              <a:ext cx="759441" cy="4563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defTabSz="821531">
                <a:defRPr sz="2200" u="sng">
                  <a:solidFill>
                    <a:srgbClr val="53585F"/>
                  </a:solidFill>
                </a:defRPr>
              </a:lvl1pPr>
            </a:lstStyle>
            <a:p>
              <a:r>
                <a:t>詳細</a:t>
              </a:r>
            </a:p>
          </p:txBody>
        </p:sp>
        <p:sp>
          <p:nvSpPr>
            <p:cNvPr id="234" name="仕事ドライバー"/>
            <p:cNvSpPr/>
            <p:nvPr/>
          </p:nvSpPr>
          <p:spPr>
            <a:xfrm>
              <a:off x="0" y="454535"/>
              <a:ext cx="854370" cy="5757282"/>
            </a:xfrm>
            <a:prstGeom prst="roundRect">
              <a:avLst>
                <a:gd name="adj" fmla="val 33333"/>
              </a:avLst>
            </a:prstGeom>
            <a:solidFill>
              <a:srgbClr val="5EC8CC"/>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wrap="square" lIns="71437" tIns="71437" rIns="71437" bIns="71437" numCol="1" anchor="b">
              <a:noAutofit/>
            </a:bodyPr>
            <a:lstStyle>
              <a:lvl1pPr defTabSz="821531">
                <a:defRPr sz="2000" b="1">
                  <a:solidFill>
                    <a:srgbClr val="FFFFFF"/>
                  </a:solidFill>
                  <a:latin typeface="Helvetica"/>
                  <a:ea typeface="Helvetica"/>
                  <a:cs typeface="Helvetica"/>
                  <a:sym typeface="Helvetica"/>
                </a:defRPr>
              </a:lvl1pPr>
            </a:lstStyle>
            <a:p>
              <a:r>
                <a:t>仕事ドライバー</a:t>
              </a:r>
            </a:p>
          </p:txBody>
        </p:sp>
        <p:sp>
          <p:nvSpPr>
            <p:cNvPr id="235" name="会社ドライバー"/>
            <p:cNvSpPr/>
            <p:nvPr/>
          </p:nvSpPr>
          <p:spPr>
            <a:xfrm>
              <a:off x="0" y="6266843"/>
              <a:ext cx="854370" cy="4665369"/>
            </a:xfrm>
            <a:prstGeom prst="roundRect">
              <a:avLst>
                <a:gd name="adj" fmla="val 33333"/>
              </a:avLst>
            </a:prstGeom>
            <a:solidFill>
              <a:srgbClr val="5EC8CC"/>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eaVert" wrap="square" lIns="71437" tIns="71437" rIns="71437" bIns="71437" numCol="1" anchor="b">
              <a:noAutofit/>
            </a:bodyPr>
            <a:lstStyle>
              <a:lvl1pPr defTabSz="821531">
                <a:defRPr sz="2000" b="1">
                  <a:solidFill>
                    <a:srgbClr val="FFFFFF"/>
                  </a:solidFill>
                  <a:latin typeface="Helvetica"/>
                  <a:ea typeface="Helvetica"/>
                  <a:cs typeface="Helvetica"/>
                  <a:sym typeface="Helvetica"/>
                </a:defRPr>
              </a:lvl1pPr>
            </a:lstStyle>
            <a:p>
              <a:r>
                <a:t>会社ドライバー</a:t>
              </a:r>
            </a:p>
          </p:txBody>
        </p:sp>
        <p:pic>
          <p:nvPicPr>
            <p:cNvPr id="236" name="iOS の画像 (1).jpg" descr="iOS の画像 (1).jpg"/>
            <p:cNvPicPr>
              <a:picLocks noChangeAspect="1"/>
            </p:cNvPicPr>
            <p:nvPr/>
          </p:nvPicPr>
          <p:blipFill>
            <a:blip r:embed="rId10"/>
            <a:stretch>
              <a:fillRect/>
            </a:stretch>
          </p:blipFill>
          <p:spPr>
            <a:xfrm>
              <a:off x="1260517" y="3457377"/>
              <a:ext cx="700430" cy="664511"/>
            </a:xfrm>
            <a:prstGeom prst="rect">
              <a:avLst/>
            </a:prstGeom>
            <a:ln w="12700" cap="flat">
              <a:noFill/>
              <a:miter lim="400000"/>
            </a:ln>
            <a:effectLst/>
          </p:spPr>
        </p:pic>
      </p:grpSp>
      <p:sp>
        <p:nvSpPr>
          <p:cNvPr id="238" name="主観的データの良し悪しは「比較」が重要"/>
          <p:cNvSpPr txBox="1"/>
          <p:nvPr/>
        </p:nvSpPr>
        <p:spPr>
          <a:xfrm>
            <a:off x="1790700" y="1059780"/>
            <a:ext cx="11260262"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spc="211">
                <a:latin typeface="游ゴシック体 ボールド"/>
                <a:ea typeface="游ゴシック体 ボールド"/>
                <a:cs typeface="游ゴシック体 ボールド"/>
                <a:sym typeface="游ゴシック体 ボールド"/>
              </a:defRPr>
            </a:lvl1pPr>
          </a:lstStyle>
          <a:p>
            <a:r>
              <a:rPr b="1"/>
              <a:t>参考：Wevoxキードライバー/小項目一覧</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コールアウト"/>
          <p:cNvSpPr/>
          <p:nvPr/>
        </p:nvSpPr>
        <p:spPr>
          <a:xfrm>
            <a:off x="5711306" y="7278371"/>
            <a:ext cx="14375210" cy="1995488"/>
          </a:xfrm>
          <a:custGeom>
            <a:avLst/>
            <a:gdLst/>
            <a:ahLst/>
            <a:cxnLst>
              <a:cxn ang="0">
                <a:pos x="wd2" y="hd2"/>
              </a:cxn>
              <a:cxn ang="5400000">
                <a:pos x="wd2" y="hd2"/>
              </a:cxn>
              <a:cxn ang="10800000">
                <a:pos x="wd2" y="hd2"/>
              </a:cxn>
              <a:cxn ang="16200000">
                <a:pos x="wd2" y="hd2"/>
              </a:cxn>
            </a:cxnLst>
            <a:rect l="0" t="0" r="r" b="b"/>
            <a:pathLst>
              <a:path w="21600" h="21600" extrusionOk="0">
                <a:moveTo>
                  <a:pt x="1103" y="0"/>
                </a:moveTo>
                <a:cubicBezTo>
                  <a:pt x="972" y="0"/>
                  <a:pt x="865" y="767"/>
                  <a:pt x="865" y="1714"/>
                </a:cubicBezTo>
                <a:lnTo>
                  <a:pt x="865" y="9640"/>
                </a:lnTo>
                <a:lnTo>
                  <a:pt x="0" y="11406"/>
                </a:lnTo>
                <a:lnTo>
                  <a:pt x="865" y="13167"/>
                </a:lnTo>
                <a:lnTo>
                  <a:pt x="865" y="19886"/>
                </a:lnTo>
                <a:cubicBezTo>
                  <a:pt x="865" y="20833"/>
                  <a:pt x="972" y="21600"/>
                  <a:pt x="1103" y="21600"/>
                </a:cubicBezTo>
                <a:lnTo>
                  <a:pt x="21362" y="21600"/>
                </a:lnTo>
                <a:cubicBezTo>
                  <a:pt x="21493" y="21600"/>
                  <a:pt x="21600" y="20833"/>
                  <a:pt x="21600" y="19886"/>
                </a:cubicBezTo>
                <a:lnTo>
                  <a:pt x="21600" y="1714"/>
                </a:lnTo>
                <a:cubicBezTo>
                  <a:pt x="21600" y="767"/>
                  <a:pt x="21493" y="0"/>
                  <a:pt x="21362" y="0"/>
                </a:cubicBezTo>
                <a:lnTo>
                  <a:pt x="1103" y="0"/>
                </a:lnTo>
                <a:close/>
              </a:path>
            </a:pathLst>
          </a:custGeom>
          <a:solidFill>
            <a:srgbClr val="FFFFFF"/>
          </a:solidFill>
          <a:ln w="12700">
            <a:solidFill>
              <a:srgbClr val="D5D5D5"/>
            </a:solidFill>
            <a:miter lim="400000"/>
          </a:ln>
        </p:spPr>
        <p:txBody>
          <a:bodyPr lIns="0" tIns="0" rIns="0" bIns="0" anchor="ctr"/>
          <a:lstStyle/>
          <a:p>
            <a:pPr>
              <a:defRPr sz="3200">
                <a:solidFill>
                  <a:srgbClr val="FFFFFF"/>
                </a:solidFill>
                <a:latin typeface="+mn-lt"/>
                <a:ea typeface="+mn-ea"/>
                <a:cs typeface="+mn-cs"/>
                <a:sym typeface="ヒラギノ角ゴ ProN W3"/>
              </a:defRPr>
            </a:pPr>
            <a:endParaRPr/>
          </a:p>
        </p:txBody>
      </p:sp>
      <p:sp>
        <p:nvSpPr>
          <p:cNvPr id="241"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42" name="Wevoxのスコア結果"/>
          <p:cNvSpPr txBox="1"/>
          <p:nvPr/>
        </p:nvSpPr>
        <p:spPr>
          <a:xfrm>
            <a:off x="2376582" y="5957901"/>
            <a:ext cx="1963083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latin typeface="游ゴシック体 ボールド"/>
                <a:ea typeface="游ゴシック体 ボールド"/>
                <a:cs typeface="游ゴシック体 ボールド"/>
                <a:sym typeface="游ゴシック体 ボールド"/>
              </a:defRPr>
            </a:lvl1pPr>
          </a:lstStyle>
          <a:p>
            <a:r>
              <a:rPr b="1"/>
              <a:t>Wevoxのスコア結果</a:t>
            </a:r>
          </a:p>
        </p:txBody>
      </p:sp>
      <p:sp>
        <p:nvSpPr>
          <p:cNvPr id="243" name="回答にご協力いただきありがとうございました！"/>
          <p:cNvSpPr txBox="1"/>
          <p:nvPr/>
        </p:nvSpPr>
        <p:spPr>
          <a:xfrm>
            <a:off x="9213657" y="7998023"/>
            <a:ext cx="845820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latin typeface="游ゴシック体 ミディアム"/>
                <a:ea typeface="游ゴシック体 ミディアム"/>
                <a:cs typeface="游ゴシック体 ミディアム"/>
                <a:sym typeface="游ゴシック体 ミディアム"/>
              </a:defRPr>
            </a:lvl1pPr>
          </a:lstStyle>
          <a:p>
            <a:r>
              <a:t>回答にご協力いただきありがとうございました！</a:t>
            </a:r>
          </a:p>
        </p:txBody>
      </p:sp>
      <p:sp>
        <p:nvSpPr>
          <p:cNvPr id="244" name="テキスト"/>
          <p:cNvSpPr txBox="1"/>
          <p:nvPr/>
        </p:nvSpPr>
        <p:spPr>
          <a:xfrm>
            <a:off x="6025369" y="8053835"/>
            <a:ext cx="127001" cy="939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defRPr sz="1200">
                <a:latin typeface="+mn-lt"/>
                <a:ea typeface="+mn-ea"/>
                <a:cs typeface="+mn-cs"/>
                <a:sym typeface="ヒラギノ角ゴ ProN W3"/>
              </a:defRPr>
            </a:pPr>
            <a:endParaRPr/>
          </a:p>
          <a:p>
            <a:pPr algn="l" defTabSz="457200">
              <a:defRPr sz="1200">
                <a:latin typeface="+mn-lt"/>
                <a:ea typeface="+mn-ea"/>
                <a:cs typeface="+mn-cs"/>
                <a:sym typeface="ヒラギノ角ゴ ProN W3"/>
              </a:defRPr>
            </a:pPr>
            <a:endParaRPr/>
          </a:p>
          <a:p>
            <a:pPr algn="l" defTabSz="457200">
              <a:defRPr sz="1200">
                <a:latin typeface="+mn-lt"/>
                <a:ea typeface="+mn-ea"/>
                <a:cs typeface="+mn-cs"/>
                <a:sym typeface="ヒラギノ角ゴ ProN W3"/>
              </a:defRPr>
            </a:pPr>
            <a:endParaRPr/>
          </a:p>
        </p:txBody>
      </p:sp>
      <p:pic>
        <p:nvPicPr>
          <p:cNvPr id="245" name="イメージ" descr="イメージ"/>
          <p:cNvPicPr>
            <a:picLocks noChangeAspect="1"/>
          </p:cNvPicPr>
          <p:nvPr/>
        </p:nvPicPr>
        <p:blipFill>
          <a:blip r:embed="rId2"/>
          <a:stretch>
            <a:fillRect/>
          </a:stretch>
        </p:blipFill>
        <p:spPr>
          <a:xfrm>
            <a:off x="3192723" y="7153188"/>
            <a:ext cx="2245854" cy="224585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48" name="テキスト"/>
          <p:cNvSpPr txBox="1"/>
          <p:nvPr/>
        </p:nvSpPr>
        <p:spPr>
          <a:xfrm>
            <a:off x="7678032" y="4863048"/>
            <a:ext cx="127001" cy="477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355600">
              <a:defRPr sz="1300">
                <a:latin typeface="Helvetica Neue"/>
                <a:ea typeface="Helvetica Neue"/>
                <a:cs typeface="Helvetica Neue"/>
                <a:sym typeface="Helvetica Neue"/>
              </a:defRPr>
            </a:pPr>
            <a:endParaRPr/>
          </a:p>
        </p:txBody>
      </p:sp>
      <p:sp>
        <p:nvSpPr>
          <p:cNvPr id="249" name="〇〇結果"/>
          <p:cNvSpPr txBox="1"/>
          <p:nvPr/>
        </p:nvSpPr>
        <p:spPr>
          <a:xfrm>
            <a:off x="1790700" y="1018043"/>
            <a:ext cx="20802600"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500">
                <a:latin typeface="游ゴシック体 ボールド"/>
                <a:ea typeface="游ゴシック体 ボールド"/>
                <a:cs typeface="游ゴシック体 ボールド"/>
                <a:sym typeface="游ゴシック体 ボールド"/>
              </a:defRPr>
            </a:lvl1pPr>
          </a:lstStyle>
          <a:p>
            <a:r>
              <a:rPr lang="ja-JP" altLang="en-US" b="1"/>
              <a:t>〇〇結果</a:t>
            </a:r>
          </a:p>
        </p:txBody>
      </p:sp>
      <p:sp>
        <p:nvSpPr>
          <p:cNvPr id="250" name="強み……"/>
          <p:cNvSpPr txBox="1"/>
          <p:nvPr/>
        </p:nvSpPr>
        <p:spPr>
          <a:xfrm>
            <a:off x="1790700" y="2108200"/>
            <a:ext cx="21033442" cy="1225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latin typeface="游ゴシック体 ボールド"/>
                <a:ea typeface="游ゴシック体 ボールド"/>
                <a:cs typeface="游ゴシック体 ボールド"/>
                <a:sym typeface="游ゴシック体 ボールド"/>
              </a:defRPr>
            </a:pPr>
            <a:r>
              <a:rPr b="1"/>
              <a:t>強み</a:t>
            </a:r>
            <a:r>
              <a:rPr b="1">
                <a:latin typeface="游ゴシック体 ミディアム"/>
                <a:ea typeface="游ゴシック体 ミディアム"/>
                <a:cs typeface="游ゴシック体 ミディアム"/>
                <a:sym typeface="游ゴシック体 ミディアム"/>
              </a:rPr>
              <a:t>…</a:t>
            </a:r>
          </a:p>
          <a:p>
            <a:pPr algn="l">
              <a:defRPr sz="3500">
                <a:latin typeface="游ゴシック体 ボールド"/>
                <a:ea typeface="游ゴシック体 ボールド"/>
                <a:cs typeface="游ゴシック体 ボールド"/>
                <a:sym typeface="游ゴシック体 ボールド"/>
              </a:defRPr>
            </a:pPr>
            <a:r>
              <a:rPr b="1"/>
              <a:t>背景(仮説)</a:t>
            </a:r>
            <a:r>
              <a:rPr b="1">
                <a:latin typeface="游ゴシック体 ミディアム"/>
                <a:ea typeface="游ゴシック体 ミディアム"/>
                <a:cs typeface="游ゴシック体 ミディアム"/>
                <a:sym typeface="游ゴシック体 ミディアム"/>
              </a:rPr>
              <a:t>…</a:t>
            </a:r>
            <a:r>
              <a:rPr b="1"/>
              <a:t>　</a:t>
            </a:r>
          </a:p>
        </p:txBody>
      </p:sp>
      <p:sp>
        <p:nvSpPr>
          <p:cNvPr id="251" name="全社/グループ別/年代別等、本資料を閲覧する対象者に合わせてスライドを作成しましょう。"/>
          <p:cNvSpPr/>
          <p:nvPr/>
        </p:nvSpPr>
        <p:spPr>
          <a:xfrm>
            <a:off x="4557998" y="848027"/>
            <a:ext cx="18373969" cy="1135121"/>
          </a:xfrm>
          <a:prstGeom prst="roundRect">
            <a:avLst>
              <a:gd name="adj" fmla="val 37401"/>
            </a:avLst>
          </a:prstGeom>
          <a:solidFill>
            <a:srgbClr val="EBEBE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a:latin typeface="游ゴシック体 ミディアム"/>
                <a:ea typeface="游ゴシック体 ミディアム"/>
                <a:cs typeface="游ゴシック体 ミディアム"/>
                <a:sym typeface="游ゴシック体 ミディアム"/>
              </a:defRPr>
            </a:lvl1pPr>
          </a:lstStyle>
          <a:p>
            <a:r>
              <a:t>全社/グループ別/年代別等、本資料を閲覧する対象者に合わせてスライドを作成しましょう。</a:t>
            </a:r>
          </a:p>
        </p:txBody>
      </p:sp>
      <p:sp>
        <p:nvSpPr>
          <p:cNvPr id="252" name="強み/弱みとなる項目及び、その背景を記載しましょう。"/>
          <p:cNvSpPr/>
          <p:nvPr/>
        </p:nvSpPr>
        <p:spPr>
          <a:xfrm>
            <a:off x="4539615" y="2108200"/>
            <a:ext cx="18602926" cy="2754849"/>
          </a:xfrm>
          <a:prstGeom prst="roundRect">
            <a:avLst>
              <a:gd name="adj" fmla="val 22481"/>
            </a:avLst>
          </a:prstGeom>
          <a:solidFill>
            <a:srgbClr val="EBEBE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a:latin typeface="游ゴシック体 ミディアム"/>
                <a:ea typeface="游ゴシック体 ミディアム"/>
                <a:cs typeface="游ゴシック体 ミディアム"/>
                <a:sym typeface="游ゴシック体 ミディアム"/>
              </a:defRPr>
            </a:lvl1pPr>
          </a:lstStyle>
          <a:p>
            <a:r>
              <a:t>強み/弱みとなる項目及び、その背景を記載しましょう。</a:t>
            </a:r>
          </a:p>
        </p:txBody>
      </p:sp>
      <p:sp>
        <p:nvSpPr>
          <p:cNvPr id="253" name="Wevox画面やオーバービューレポートのスクリーンショットを貼り付けてください。…"/>
          <p:cNvSpPr/>
          <p:nvPr/>
        </p:nvSpPr>
        <p:spPr>
          <a:xfrm>
            <a:off x="1816537" y="5215936"/>
            <a:ext cx="21592172" cy="6910585"/>
          </a:xfrm>
          <a:prstGeom prst="roundRect">
            <a:avLst>
              <a:gd name="adj" fmla="val 10331"/>
            </a:avLst>
          </a:prstGeom>
          <a:solidFill>
            <a:srgbClr val="EBEBE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a:latin typeface="游ゴシック体 ミディアム"/>
                <a:ea typeface="游ゴシック体 ミディアム"/>
                <a:cs typeface="游ゴシック体 ミディアム"/>
                <a:sym typeface="游ゴシック体 ミディアム"/>
              </a:defRPr>
            </a:pPr>
            <a:r>
              <a:t>Wevox画面やオーバービューレポートのスクリーンショットを貼り付けてください。</a:t>
            </a:r>
          </a:p>
          <a:p>
            <a:pPr>
              <a:defRPr sz="3200">
                <a:latin typeface="游ゴシック体 ミディアム"/>
                <a:ea typeface="游ゴシック体 ミディアム"/>
                <a:cs typeface="游ゴシック体 ミディアム"/>
                <a:sym typeface="游ゴシック体 ミディアム"/>
              </a:defRPr>
            </a:pPr>
            <a:r>
              <a:t>「絶対値」もしくは、「ベンチマーク比較」「全社/グループ比較」をお使いください。</a:t>
            </a:r>
          </a:p>
        </p:txBody>
      </p:sp>
      <p:sp>
        <p:nvSpPr>
          <p:cNvPr id="254" name="弱み……"/>
          <p:cNvSpPr txBox="1"/>
          <p:nvPr/>
        </p:nvSpPr>
        <p:spPr>
          <a:xfrm>
            <a:off x="1790700" y="3517899"/>
            <a:ext cx="21033442" cy="1225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latin typeface="游ゴシック体 ボールド"/>
                <a:ea typeface="游ゴシック体 ボールド"/>
                <a:cs typeface="游ゴシック体 ボールド"/>
                <a:sym typeface="游ゴシック体 ボールド"/>
              </a:defRPr>
            </a:pPr>
            <a:r>
              <a:rPr b="1"/>
              <a:t>弱み</a:t>
            </a:r>
            <a:r>
              <a:rPr b="1">
                <a:latin typeface="游ゴシック体 ミディアム"/>
                <a:ea typeface="游ゴシック体 ミディアム"/>
                <a:cs typeface="游ゴシック体 ミディアム"/>
                <a:sym typeface="游ゴシック体 ミディアム"/>
              </a:rPr>
              <a:t>…</a:t>
            </a:r>
          </a:p>
          <a:p>
            <a:pPr algn="l">
              <a:defRPr sz="3500">
                <a:latin typeface="游ゴシック体 ボールド"/>
                <a:ea typeface="游ゴシック体 ボールド"/>
                <a:cs typeface="游ゴシック体 ボールド"/>
                <a:sym typeface="游ゴシック体 ボールド"/>
              </a:defRPr>
            </a:pPr>
            <a:r>
              <a:rPr b="1"/>
              <a:t>背景(仮説)</a:t>
            </a:r>
            <a:r>
              <a:rPr b="1">
                <a:latin typeface="游ゴシック体 ミディアム"/>
                <a:ea typeface="游ゴシック体 ミディアム"/>
                <a:cs typeface="游ゴシック体 ミディアム"/>
                <a:sym typeface="游ゴシック体 ミディアム"/>
              </a:rPr>
              <a:t>…</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57" name="テキスト"/>
          <p:cNvSpPr txBox="1"/>
          <p:nvPr/>
        </p:nvSpPr>
        <p:spPr>
          <a:xfrm>
            <a:off x="7678032" y="4863048"/>
            <a:ext cx="127001" cy="477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355600">
              <a:defRPr sz="1300">
                <a:latin typeface="Helvetica Neue"/>
                <a:ea typeface="Helvetica Neue"/>
                <a:cs typeface="Helvetica Neue"/>
                <a:sym typeface="Helvetica Neue"/>
              </a:defRPr>
            </a:pPr>
            <a:endParaRPr/>
          </a:p>
        </p:txBody>
      </p:sp>
      <p:sp>
        <p:nvSpPr>
          <p:cNvPr id="258" name="全社結果"/>
          <p:cNvSpPr txBox="1"/>
          <p:nvPr/>
        </p:nvSpPr>
        <p:spPr>
          <a:xfrm>
            <a:off x="1782187" y="1059780"/>
            <a:ext cx="2417328"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latin typeface="游ゴシック体 ボールド"/>
                <a:ea typeface="游ゴシック体 ボールド"/>
                <a:cs typeface="游ゴシック体 ボールド"/>
                <a:sym typeface="游ゴシック体 ボールド"/>
              </a:defRPr>
            </a:lvl1pPr>
          </a:lstStyle>
          <a:p>
            <a:r>
              <a:rPr lang="ja-JP" altLang="en-US" b="1"/>
              <a:t>全社結果</a:t>
            </a:r>
          </a:p>
        </p:txBody>
      </p:sp>
      <p:sp>
        <p:nvSpPr>
          <p:cNvPr id="259" name="強み…ミッション・ビジョンへの共感…"/>
          <p:cNvSpPr txBox="1"/>
          <p:nvPr/>
        </p:nvSpPr>
        <p:spPr>
          <a:xfrm>
            <a:off x="1790700" y="2198315"/>
            <a:ext cx="21033442" cy="1718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latin typeface="游ゴシック体 ボールド"/>
                <a:ea typeface="游ゴシック体 ボールド"/>
                <a:cs typeface="游ゴシック体 ボールド"/>
                <a:sym typeface="游ゴシック体 ボールド"/>
              </a:defRPr>
            </a:pPr>
            <a:r>
              <a:rPr b="1"/>
              <a:t>強み</a:t>
            </a:r>
            <a:r>
              <a:rPr>
                <a:latin typeface="游ゴシック体 ミディアム"/>
                <a:ea typeface="游ゴシック体 ミディアム"/>
                <a:cs typeface="游ゴシック体 ミディアム"/>
                <a:sym typeface="游ゴシック体 ミディアム"/>
              </a:rPr>
              <a:t>…ミッション・ビジョンへの共感</a:t>
            </a:r>
          </a:p>
          <a:p>
            <a:pPr algn="l">
              <a:defRPr sz="3500">
                <a:latin typeface="游ゴシック体 ボールド"/>
                <a:ea typeface="游ゴシック体 ボールド"/>
                <a:cs typeface="游ゴシック体 ボールド"/>
                <a:sym typeface="游ゴシック体 ボールド"/>
              </a:defRPr>
            </a:pPr>
            <a:r>
              <a:rPr b="1"/>
              <a:t>背景(仮説)</a:t>
            </a:r>
            <a:r>
              <a:rPr>
                <a:latin typeface="游ゴシック体 ミディアム"/>
                <a:ea typeface="游ゴシック体 ミディアム"/>
                <a:cs typeface="游ゴシック体 ミディアム"/>
                <a:sym typeface="游ゴシック体 ミディアム"/>
              </a:rPr>
              <a:t>…直近入社の方含め、ミッション・ビジョンへの共感を重視した採用ができている。</a:t>
            </a:r>
          </a:p>
          <a:p>
            <a:pPr algn="l">
              <a:defRPr sz="3500">
                <a:latin typeface="游ゴシック体 ミディアム"/>
                <a:ea typeface="游ゴシック体 ミディアム"/>
                <a:cs typeface="游ゴシック体 ミディアム"/>
                <a:sym typeface="游ゴシック体 ミディアム"/>
              </a:defRPr>
            </a:pPr>
            <a:r>
              <a:t>　　　         日常業務の中でも、ミッション・ビジョンの実現に向けた発言・行動できている人が多い。</a:t>
            </a:r>
          </a:p>
        </p:txBody>
      </p:sp>
      <p:pic>
        <p:nvPicPr>
          <p:cNvPr id="260" name="スクリーンショット 2022-11-25 13.49.14.png" descr="スクリーンショット 2022-11-25 13.49.14.png"/>
          <p:cNvPicPr>
            <a:picLocks noChangeAspect="1"/>
          </p:cNvPicPr>
          <p:nvPr/>
        </p:nvPicPr>
        <p:blipFill>
          <a:blip r:embed="rId2"/>
          <a:stretch>
            <a:fillRect/>
          </a:stretch>
        </p:blipFill>
        <p:spPr>
          <a:xfrm>
            <a:off x="2679006" y="7207462"/>
            <a:ext cx="4551660" cy="4913903"/>
          </a:xfrm>
          <a:prstGeom prst="rect">
            <a:avLst/>
          </a:prstGeom>
          <a:ln w="12700">
            <a:miter lim="400000"/>
          </a:ln>
        </p:spPr>
      </p:pic>
      <p:sp>
        <p:nvSpPr>
          <p:cNvPr id="261" name="弱み…達成感…"/>
          <p:cNvSpPr txBox="1"/>
          <p:nvPr/>
        </p:nvSpPr>
        <p:spPr>
          <a:xfrm>
            <a:off x="1790700" y="4348360"/>
            <a:ext cx="21033442"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latin typeface="游ゴシック体 ボールド"/>
                <a:ea typeface="游ゴシック体 ボールド"/>
                <a:cs typeface="游ゴシック体 ボールド"/>
                <a:sym typeface="游ゴシック体 ボールド"/>
              </a:defRPr>
            </a:pPr>
            <a:r>
              <a:rPr b="1"/>
              <a:t>弱み</a:t>
            </a:r>
            <a:r>
              <a:rPr>
                <a:latin typeface="游ゴシック体 ミディアム"/>
                <a:ea typeface="游ゴシック体 ミディアム"/>
                <a:cs typeface="游ゴシック体 ミディアム"/>
                <a:sym typeface="游ゴシック体 ミディアム"/>
              </a:rPr>
              <a:t>…達成感</a:t>
            </a:r>
          </a:p>
          <a:p>
            <a:pPr algn="l">
              <a:defRPr sz="3500">
                <a:latin typeface="游ゴシック体 ボールド"/>
                <a:ea typeface="游ゴシック体 ボールド"/>
                <a:cs typeface="游ゴシック体 ボールド"/>
                <a:sym typeface="游ゴシック体 ボールド"/>
              </a:defRPr>
            </a:pPr>
            <a:r>
              <a:rPr b="1"/>
              <a:t>背景(仮説)</a:t>
            </a:r>
            <a:r>
              <a:rPr>
                <a:latin typeface="游ゴシック体 ミディアム"/>
                <a:ea typeface="游ゴシック体 ミディアム"/>
                <a:cs typeface="游ゴシック体 ミディアム"/>
                <a:sym typeface="游ゴシック体 ミディアム"/>
              </a:rPr>
              <a:t>…目標数字が上がっているのに対して、業績がビハインドしている。</a:t>
            </a:r>
          </a:p>
          <a:p>
            <a:pPr algn="l">
              <a:defRPr sz="3500">
                <a:latin typeface="游ゴシック体 ミディアム"/>
                <a:ea typeface="游ゴシック体 ミディアム"/>
                <a:cs typeface="游ゴシック体 ミディアム"/>
                <a:sym typeface="游ゴシック体 ミディアム"/>
              </a:defRPr>
            </a:pPr>
            <a:r>
              <a:t>                  今期がスタートしたばかりで、達成感というよりは、まず走っている状態かもしれない。</a:t>
            </a:r>
          </a:p>
          <a:p>
            <a:pPr algn="l">
              <a:defRPr sz="3500">
                <a:latin typeface="游ゴシック体 ミディアム"/>
                <a:ea typeface="游ゴシック体 ミディアム"/>
                <a:cs typeface="游ゴシック体 ミディアム"/>
                <a:sym typeface="游ゴシック体 ミディアム"/>
              </a:defRPr>
            </a:pPr>
            <a:r>
              <a:t>　　　　　　一方で、各チーム/個人で目標を決めて着実に実行できているかは振り返りが必要。</a:t>
            </a:r>
          </a:p>
        </p:txBody>
      </p:sp>
      <p:sp>
        <p:nvSpPr>
          <p:cNvPr id="262" name="Sample"/>
          <p:cNvSpPr/>
          <p:nvPr/>
        </p:nvSpPr>
        <p:spPr>
          <a:xfrm>
            <a:off x="1" y="5937462"/>
            <a:ext cx="24383999" cy="1270001"/>
          </a:xfrm>
          <a:prstGeom prst="rect">
            <a:avLst/>
          </a:prstGeom>
          <a:solidFill>
            <a:schemeClr val="accent2">
              <a:hueOff val="167855"/>
              <a:satOff val="17755"/>
              <a:lumOff val="-16671"/>
              <a:alpha val="9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a:solidFill>
                  <a:srgbClr val="FFFFFF"/>
                </a:solidFill>
                <a:latin typeface="+mn-lt"/>
                <a:ea typeface="+mn-ea"/>
                <a:cs typeface="+mn-cs"/>
                <a:sym typeface="ヒラギノ角ゴ ProN W3"/>
              </a:defRPr>
            </a:lvl1pPr>
          </a:lstStyle>
          <a:p>
            <a:r>
              <a:t>Sample</a:t>
            </a:r>
          </a:p>
        </p:txBody>
      </p:sp>
      <p:pic>
        <p:nvPicPr>
          <p:cNvPr id="263" name="スクリーンショット 2022-12-06 21.41.26.png" descr="スクリーンショット 2022-12-06 21.41.26.png"/>
          <p:cNvPicPr>
            <a:picLocks noChangeAspect="1"/>
          </p:cNvPicPr>
          <p:nvPr/>
        </p:nvPicPr>
        <p:blipFill>
          <a:blip r:embed="rId3"/>
          <a:stretch>
            <a:fillRect/>
          </a:stretch>
        </p:blipFill>
        <p:spPr>
          <a:xfrm>
            <a:off x="8240964" y="7474781"/>
            <a:ext cx="13700789" cy="518969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266" name="コメントについて"/>
          <p:cNvSpPr txBox="1"/>
          <p:nvPr/>
        </p:nvSpPr>
        <p:spPr>
          <a:xfrm>
            <a:off x="2376582" y="6059501"/>
            <a:ext cx="1963083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latin typeface="游ゴシック体 ボールド"/>
                <a:ea typeface="游ゴシック体 ボールド"/>
                <a:cs typeface="游ゴシック体 ボールド"/>
                <a:sym typeface="游ゴシック体 ボールド"/>
              </a:defRPr>
            </a:lvl1pPr>
          </a:lstStyle>
          <a:p>
            <a:r>
              <a:rPr b="1"/>
              <a:t>コメントについて</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269" name="&lt;コメント＞"/>
          <p:cNvSpPr txBox="1"/>
          <p:nvPr/>
        </p:nvSpPr>
        <p:spPr>
          <a:xfrm>
            <a:off x="1790700" y="2267025"/>
            <a:ext cx="19630835"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a:latin typeface="游ゴシック体 ボールド"/>
                <a:ea typeface="游ゴシック体 ボールド"/>
                <a:cs typeface="游ゴシック体 ボールド"/>
                <a:sym typeface="游ゴシック体 ボールド"/>
              </a:defRPr>
            </a:lvl1pPr>
          </a:lstStyle>
          <a:p>
            <a:r>
              <a:rPr b="1"/>
              <a:t>&lt;コメント＞</a:t>
            </a:r>
          </a:p>
        </p:txBody>
      </p:sp>
      <p:sp>
        <p:nvSpPr>
          <p:cNvPr id="270" name="今回のサーベイでいただいたコメント及び、コメント欄の運用方針"/>
          <p:cNvSpPr txBox="1"/>
          <p:nvPr/>
        </p:nvSpPr>
        <p:spPr>
          <a:xfrm>
            <a:off x="1688792" y="1059780"/>
            <a:ext cx="17463115"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latin typeface="游ゴシック体 ボールド"/>
                <a:ea typeface="游ゴシック体 ボールド"/>
                <a:cs typeface="游ゴシック体 ボールド"/>
                <a:sym typeface="游ゴシック体 ボールド"/>
              </a:defRPr>
            </a:lvl1pPr>
          </a:lstStyle>
          <a:p>
            <a:r>
              <a:rPr b="1"/>
              <a:t>今回のサーベイでいただいたコメント及び、コメント欄の運用方針</a:t>
            </a:r>
          </a:p>
        </p:txBody>
      </p:sp>
      <p:sp>
        <p:nvSpPr>
          <p:cNvPr id="271" name="＜コメント欄の運用方針＞"/>
          <p:cNvSpPr txBox="1"/>
          <p:nvPr/>
        </p:nvSpPr>
        <p:spPr>
          <a:xfrm>
            <a:off x="1790700" y="8681084"/>
            <a:ext cx="19630835"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a:latin typeface="游ゴシック体 ボールド"/>
                <a:ea typeface="游ゴシック体 ボールド"/>
                <a:cs typeface="游ゴシック体 ボールド"/>
                <a:sym typeface="游ゴシック体 ボールド"/>
              </a:defRPr>
            </a:lvl1pPr>
          </a:lstStyle>
          <a:p>
            <a:r>
              <a:rPr b="1"/>
              <a:t>＜コメント欄の運用方針＞</a:t>
            </a:r>
          </a:p>
        </p:txBody>
      </p:sp>
      <p:sp>
        <p:nvSpPr>
          <p:cNvPr id="272" name="自社の方針に合わせて、匿名性にも十分配慮した上で、…"/>
          <p:cNvSpPr/>
          <p:nvPr/>
        </p:nvSpPr>
        <p:spPr>
          <a:xfrm>
            <a:off x="1656049" y="3048000"/>
            <a:ext cx="20893778" cy="5236859"/>
          </a:xfrm>
          <a:prstGeom prst="roundRect">
            <a:avLst>
              <a:gd name="adj" fmla="val 11826"/>
            </a:avLst>
          </a:prstGeom>
          <a:solidFill>
            <a:srgbClr val="EBEBE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a:latin typeface="游ゴシック体 ミディアム"/>
                <a:ea typeface="游ゴシック体 ミディアム"/>
                <a:cs typeface="游ゴシック体 ミディアム"/>
                <a:sym typeface="游ゴシック体 ミディアム"/>
              </a:defRPr>
            </a:pPr>
            <a:r>
              <a:t>自社の方針に合わせて、匿名性にも十分配慮した上で、</a:t>
            </a:r>
          </a:p>
          <a:p>
            <a:pPr>
              <a:defRPr sz="3200">
                <a:latin typeface="游ゴシック体 ミディアム"/>
                <a:ea typeface="游ゴシック体 ミディアム"/>
                <a:cs typeface="游ゴシック体 ミディアム"/>
                <a:sym typeface="游ゴシック体 ミディアム"/>
              </a:defRPr>
            </a:pPr>
            <a:r>
              <a:t>「コメント」及び「コメントに対する対応策」を記載しましょう。</a:t>
            </a:r>
          </a:p>
          <a:p>
            <a:pPr>
              <a:defRPr sz="3200">
                <a:latin typeface="游ゴシック体 ミディアム"/>
                <a:ea typeface="游ゴシック体 ミディアム"/>
                <a:cs typeface="游ゴシック体 ミディアム"/>
                <a:sym typeface="游ゴシック体 ミディアム"/>
              </a:defRPr>
            </a:pPr>
            <a:r>
              <a:t>※コメントを非公開として運用している場合は記載不要です。</a:t>
            </a:r>
          </a:p>
        </p:txBody>
      </p:sp>
      <p:sp>
        <p:nvSpPr>
          <p:cNvPr id="273" name="コメント欄の運用方針(返答の頻度や対応方針)を記載しましょう。…"/>
          <p:cNvSpPr/>
          <p:nvPr/>
        </p:nvSpPr>
        <p:spPr>
          <a:xfrm>
            <a:off x="1744978" y="9476978"/>
            <a:ext cx="20894044" cy="2489512"/>
          </a:xfrm>
          <a:prstGeom prst="roundRect">
            <a:avLst>
              <a:gd name="adj" fmla="val 24877"/>
            </a:avLst>
          </a:prstGeom>
          <a:solidFill>
            <a:srgbClr val="EBEBE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a:latin typeface="游ゴシック体 ミディアム"/>
                <a:ea typeface="游ゴシック体 ミディアム"/>
                <a:cs typeface="游ゴシック体 ミディアム"/>
                <a:sym typeface="游ゴシック体 ミディアム"/>
              </a:defRPr>
            </a:pPr>
            <a:r>
              <a:t>コメント欄の運用方針(返答の頻度や対応方針)を記載しましょう。</a:t>
            </a:r>
          </a:p>
          <a:p>
            <a:pPr>
              <a:defRPr sz="3200">
                <a:latin typeface="游ゴシック体 ミディアム"/>
                <a:ea typeface="游ゴシック体 ミディアム"/>
                <a:cs typeface="游ゴシック体 ミディアム"/>
                <a:sym typeface="游ゴシック体 ミディアム"/>
              </a:defRPr>
            </a:pPr>
            <a:r>
              <a:t>コメント自体は非公開にする場合でも、</a:t>
            </a:r>
          </a:p>
          <a:p>
            <a:pPr>
              <a:defRPr sz="3200">
                <a:latin typeface="游ゴシック体 ミディアム"/>
                <a:ea typeface="游ゴシック体 ミディアム"/>
                <a:cs typeface="游ゴシック体 ミディアム"/>
                <a:sym typeface="游ゴシック体 ミディアム"/>
              </a:defRPr>
            </a:pPr>
            <a:r>
              <a:t>組織としてコメントの内容を認識し対応しようとしている旨を伝えることが重要です。</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276" name="&lt;コメント＞"/>
          <p:cNvSpPr txBox="1"/>
          <p:nvPr/>
        </p:nvSpPr>
        <p:spPr>
          <a:xfrm>
            <a:off x="1790700" y="2355925"/>
            <a:ext cx="19630835"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a:latin typeface="游ゴシック体 ボールド"/>
                <a:ea typeface="游ゴシック体 ボールド"/>
                <a:cs typeface="游ゴシック体 ボールド"/>
                <a:sym typeface="游ゴシック体 ボールド"/>
              </a:defRPr>
            </a:lvl1pPr>
          </a:lstStyle>
          <a:p>
            <a:r>
              <a:rPr b="1"/>
              <a:t>&lt;コメント＞</a:t>
            </a:r>
          </a:p>
        </p:txBody>
      </p:sp>
      <p:sp>
        <p:nvSpPr>
          <p:cNvPr id="277" name="今回のサーベイでいただいたコメント及び、コメント欄の運用方針"/>
          <p:cNvSpPr txBox="1"/>
          <p:nvPr/>
        </p:nvSpPr>
        <p:spPr>
          <a:xfrm>
            <a:off x="1688792" y="1059780"/>
            <a:ext cx="17463115"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latin typeface="游ゴシック体 ボールド"/>
                <a:ea typeface="游ゴシック体 ボールド"/>
                <a:cs typeface="游ゴシック体 ボールド"/>
                <a:sym typeface="游ゴシック体 ボールド"/>
              </a:defRPr>
            </a:lvl1pPr>
          </a:lstStyle>
          <a:p>
            <a:r>
              <a:rPr b="1"/>
              <a:t>今回のサーベイでいただいたコメント及び、コメント欄の運用方針</a:t>
            </a:r>
          </a:p>
        </p:txBody>
      </p:sp>
      <p:sp>
        <p:nvSpPr>
          <p:cNvPr id="278" name="＜コメント欄の運用方針＞"/>
          <p:cNvSpPr txBox="1"/>
          <p:nvPr/>
        </p:nvSpPr>
        <p:spPr>
          <a:xfrm>
            <a:off x="1790700" y="8452484"/>
            <a:ext cx="19630835"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a:latin typeface="游ゴシック体 ボールド"/>
                <a:ea typeface="游ゴシック体 ボールド"/>
                <a:cs typeface="游ゴシック体 ボールド"/>
                <a:sym typeface="游ゴシック体 ボールド"/>
              </a:defRPr>
            </a:lvl1pPr>
          </a:lstStyle>
          <a:p>
            <a:r>
              <a:rPr b="1"/>
              <a:t>＜コメント欄の運用方針＞</a:t>
            </a:r>
          </a:p>
        </p:txBody>
      </p:sp>
      <p:sp>
        <p:nvSpPr>
          <p:cNvPr id="279" name="・３ヶ月に1回の頻度で、共通で上がってきているコメントを抜粋して匿名化した上で公開します。…"/>
          <p:cNvSpPr txBox="1"/>
          <p:nvPr/>
        </p:nvSpPr>
        <p:spPr>
          <a:xfrm>
            <a:off x="1790700" y="9245600"/>
            <a:ext cx="19798983" cy="1898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latin typeface="游ゴシック体 ミディアム"/>
                <a:ea typeface="游ゴシック体 ミディアム"/>
                <a:cs typeface="游ゴシック体 ミディアム"/>
                <a:sym typeface="游ゴシック体 ミディアム"/>
              </a:defRPr>
            </a:pPr>
            <a:r>
              <a:t>・３ヶ月に1回の頻度で、共通で上がってきているコメントを抜粋して匿名化した上で公開します。</a:t>
            </a:r>
          </a:p>
          <a:p>
            <a:pPr algn="l">
              <a:defRPr sz="3500">
                <a:latin typeface="游ゴシック体 ミディアム"/>
                <a:ea typeface="游ゴシック体 ミディアム"/>
                <a:cs typeface="游ゴシック体 ミディアム"/>
                <a:sym typeface="游ゴシック体 ミディアム"/>
              </a:defRPr>
            </a:pPr>
            <a:r>
              <a:t>・公開していないコメントについても、推進担当及び経営層で確認しています。</a:t>
            </a:r>
          </a:p>
          <a:p>
            <a:pPr algn="l">
              <a:defRPr sz="3500">
                <a:latin typeface="游ゴシック体 ミディアム"/>
                <a:ea typeface="游ゴシック体 ミディアム"/>
                <a:cs typeface="游ゴシック体 ミディアム"/>
                <a:sym typeface="游ゴシック体 ミディアム"/>
              </a:defRPr>
            </a:pPr>
            <a:r>
              <a:t>・社員全員で会社を良くしていけるよう、是非主体的なコメントや提案をお願いします！</a:t>
            </a:r>
          </a:p>
        </p:txBody>
      </p:sp>
      <p:sp>
        <p:nvSpPr>
          <p:cNvPr id="280" name="・部署横断でコミュニケーションをとれる機会を作っていきたい。…"/>
          <p:cNvSpPr txBox="1"/>
          <p:nvPr/>
        </p:nvSpPr>
        <p:spPr>
          <a:xfrm>
            <a:off x="1790700" y="3136899"/>
            <a:ext cx="20539075" cy="4591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latin typeface="游ゴシック体 ミディアム"/>
                <a:ea typeface="游ゴシック体 ミディアム"/>
                <a:cs typeface="游ゴシック体 ミディアム"/>
                <a:sym typeface="游ゴシック体 ミディアム"/>
              </a:defRPr>
            </a:pPr>
            <a:r>
              <a:t>・部署横断でコミュニケーションをとれる機会を作っていきたい。</a:t>
            </a:r>
          </a:p>
          <a:p>
            <a:pPr algn="l">
              <a:defRPr sz="3500">
                <a:latin typeface="游ゴシック体 ミディアム"/>
                <a:ea typeface="游ゴシック体 ミディアム"/>
                <a:cs typeface="游ゴシック体 ミディアム"/>
                <a:sym typeface="游ゴシック体 ミディアム"/>
              </a:defRPr>
            </a:pPr>
            <a:r>
              <a:t>・頑張っている人が称賛されることが少なく感じる。</a:t>
            </a:r>
          </a:p>
          <a:p>
            <a:pPr algn="l">
              <a:defRPr sz="3500">
                <a:latin typeface="游ゴシック体 ミディアム"/>
                <a:ea typeface="游ゴシック体 ミディアム"/>
                <a:cs typeface="游ゴシック体 ミディアム"/>
                <a:sym typeface="游ゴシック体 ミディアム"/>
              </a:defRPr>
            </a:pPr>
            <a:r>
              <a:t>　相互での声かけを意識しつつ、表彰制度を取り入れるのはどうか？</a:t>
            </a:r>
          </a:p>
          <a:p>
            <a:pPr algn="l">
              <a:defRPr sz="3500">
                <a:latin typeface="游ゴシック体 ミディアム"/>
                <a:ea typeface="游ゴシック体 ミディアム"/>
                <a:cs typeface="游ゴシック体 ミディアム"/>
                <a:sym typeface="游ゴシック体 ミディアム"/>
              </a:defRPr>
            </a:pPr>
            <a:r>
              <a:t>・自社のミッション・ビジョンや理念戦略について考えることが少なかったので</a:t>
            </a:r>
          </a:p>
          <a:p>
            <a:pPr algn="l">
              <a:defRPr sz="3500">
                <a:latin typeface="游ゴシック体 ミディアム"/>
                <a:ea typeface="游ゴシック体 ミディアム"/>
                <a:cs typeface="游ゴシック体 ミディアム"/>
                <a:sym typeface="游ゴシック体 ミディアム"/>
              </a:defRPr>
            </a:pPr>
            <a:r>
              <a:t>　チーム内でも定期的に立ち返るようにしたい。</a:t>
            </a:r>
          </a:p>
          <a:p>
            <a:pPr algn="l">
              <a:defRPr sz="3500">
                <a:latin typeface="游ゴシック体 ミディアム"/>
                <a:ea typeface="游ゴシック体 ミディアム"/>
                <a:cs typeface="游ゴシック体 ミディアム"/>
                <a:sym typeface="游ゴシック体 ミディアム"/>
              </a:defRPr>
            </a:pPr>
            <a:r>
              <a:t>・テレワークが増えており、運動不足になってしまいやすい。</a:t>
            </a:r>
          </a:p>
          <a:p>
            <a:pPr algn="l">
              <a:defRPr sz="3500">
                <a:latin typeface="游ゴシック体 ミディアム"/>
                <a:ea typeface="游ゴシック体 ミディアム"/>
                <a:cs typeface="游ゴシック体 ミディアム"/>
                <a:sym typeface="游ゴシック体 ミディアム"/>
              </a:defRPr>
            </a:pPr>
            <a:r>
              <a:t>　業務中に任意で15分休憩ができるようにする等で、健康面に配慮しつつ仕事への集中力も高めたい。</a:t>
            </a:r>
          </a:p>
        </p:txBody>
      </p:sp>
      <p:sp>
        <p:nvSpPr>
          <p:cNvPr id="281" name="Sample"/>
          <p:cNvSpPr/>
          <p:nvPr/>
        </p:nvSpPr>
        <p:spPr>
          <a:xfrm>
            <a:off x="1" y="5937462"/>
            <a:ext cx="24383999" cy="1270001"/>
          </a:xfrm>
          <a:prstGeom prst="rect">
            <a:avLst/>
          </a:prstGeom>
          <a:solidFill>
            <a:schemeClr val="accent2">
              <a:hueOff val="167855"/>
              <a:satOff val="17755"/>
              <a:lumOff val="-16671"/>
              <a:alpha val="9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a:solidFill>
                  <a:srgbClr val="FFFFFF"/>
                </a:solidFill>
                <a:latin typeface="+mn-lt"/>
                <a:ea typeface="+mn-ea"/>
                <a:cs typeface="+mn-cs"/>
                <a:sym typeface="ヒラギノ角ゴ ProN W3"/>
              </a:defRPr>
            </a:lvl1pPr>
          </a:lstStyle>
          <a:p>
            <a:r>
              <a:t>Sample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284" name="今後に向けて"/>
          <p:cNvSpPr txBox="1"/>
          <p:nvPr/>
        </p:nvSpPr>
        <p:spPr>
          <a:xfrm>
            <a:off x="2376582" y="6059501"/>
            <a:ext cx="1963083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latin typeface="游ゴシック体 ボールド"/>
                <a:ea typeface="游ゴシック体 ボールド"/>
                <a:cs typeface="游ゴシック体 ボールド"/>
                <a:sym typeface="游ゴシック体 ボールド"/>
              </a:defRPr>
            </a:lvl1pPr>
          </a:lstStyle>
          <a:p>
            <a:r>
              <a:rPr b="1"/>
              <a:t>今後に向けて</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スライド番号"/>
          <p:cNvSpPr txBox="1">
            <a:spLocks noGrp="1"/>
          </p:cNvSpPr>
          <p:nvPr>
            <p:ph type="sldNum" sz="quarter" idx="2"/>
          </p:nvPr>
        </p:nvSpPr>
        <p:spPr>
          <a:xfrm>
            <a:off x="23484635" y="12918092"/>
            <a:ext cx="295657" cy="520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57" name="Wevox導入の背景/目指す組織像…"/>
          <p:cNvSpPr txBox="1"/>
          <p:nvPr/>
        </p:nvSpPr>
        <p:spPr>
          <a:xfrm>
            <a:off x="2376582" y="3640786"/>
            <a:ext cx="19630836" cy="64836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926041" indent="-926041" algn="l">
              <a:lnSpc>
                <a:spcPct val="130000"/>
              </a:lnSpc>
              <a:buSzPct val="100000"/>
              <a:buAutoNum type="arabicPeriod"/>
              <a:defRPr sz="5400">
                <a:latin typeface="游ゴシック体 ボールド"/>
                <a:ea typeface="游ゴシック体 ボールド"/>
                <a:cs typeface="游ゴシック体 ボールド"/>
                <a:sym typeface="游ゴシック体 ボールド"/>
              </a:defRPr>
            </a:pPr>
            <a:r>
              <a:rPr b="1"/>
              <a:t>Wevox導入の背景/目指す組織像</a:t>
            </a:r>
          </a:p>
          <a:p>
            <a:pPr marL="926041" indent="-926041" algn="l">
              <a:lnSpc>
                <a:spcPct val="130000"/>
              </a:lnSpc>
              <a:buSzPct val="100000"/>
              <a:buAutoNum type="arabicPeriod"/>
              <a:defRPr sz="5400">
                <a:latin typeface="游ゴシック体 ボールド"/>
                <a:ea typeface="游ゴシック体 ボールド"/>
                <a:cs typeface="游ゴシック体 ボールド"/>
                <a:sym typeface="游ゴシック体 ボールド"/>
              </a:defRPr>
            </a:pPr>
            <a:r>
              <a:rPr b="1"/>
              <a:t>エンゲージメントとは何か</a:t>
            </a:r>
          </a:p>
          <a:p>
            <a:pPr marL="926041" indent="-926041" algn="l">
              <a:lnSpc>
                <a:spcPct val="130000"/>
              </a:lnSpc>
              <a:buSzPct val="100000"/>
              <a:buAutoNum type="arabicPeriod"/>
              <a:defRPr sz="5400">
                <a:latin typeface="游ゴシック体 ボールド"/>
                <a:ea typeface="游ゴシック体 ボールド"/>
                <a:cs typeface="游ゴシック体 ボールド"/>
                <a:sym typeface="游ゴシック体 ボールド"/>
              </a:defRPr>
            </a:pPr>
            <a:r>
              <a:rPr b="1"/>
              <a:t>Wevoxの数値の捉え方</a:t>
            </a:r>
          </a:p>
          <a:p>
            <a:pPr marL="926041" indent="-926041" algn="l">
              <a:lnSpc>
                <a:spcPct val="130000"/>
              </a:lnSpc>
              <a:buSzPct val="100000"/>
              <a:buAutoNum type="arabicPeriod"/>
              <a:defRPr sz="5400">
                <a:latin typeface="游ゴシック体 ボールド"/>
                <a:ea typeface="游ゴシック体 ボールド"/>
                <a:cs typeface="游ゴシック体 ボールド"/>
                <a:sym typeface="游ゴシック体 ボールド"/>
              </a:defRPr>
            </a:pPr>
            <a:r>
              <a:rPr b="1"/>
              <a:t>Wevoxのスコア結果</a:t>
            </a:r>
          </a:p>
          <a:p>
            <a:pPr marL="926041" indent="-926041" algn="l">
              <a:lnSpc>
                <a:spcPct val="130000"/>
              </a:lnSpc>
              <a:buSzPct val="100000"/>
              <a:buAutoNum type="arabicPeriod"/>
              <a:defRPr sz="5400">
                <a:latin typeface="游ゴシック体 ボールド"/>
                <a:ea typeface="游ゴシック体 ボールド"/>
                <a:cs typeface="游ゴシック体 ボールド"/>
                <a:sym typeface="游ゴシック体 ボールド"/>
              </a:defRPr>
            </a:pPr>
            <a:r>
              <a:rPr b="1"/>
              <a:t>コメントについて</a:t>
            </a:r>
          </a:p>
          <a:p>
            <a:pPr marL="926041" indent="-926041" algn="l">
              <a:lnSpc>
                <a:spcPct val="130000"/>
              </a:lnSpc>
              <a:buSzPct val="100000"/>
              <a:buAutoNum type="arabicPeriod"/>
              <a:defRPr sz="5400">
                <a:latin typeface="游ゴシック体 ボールド"/>
                <a:ea typeface="游ゴシック体 ボールド"/>
                <a:cs typeface="游ゴシック体 ボールド"/>
                <a:sym typeface="游ゴシック体 ボールド"/>
              </a:defRPr>
            </a:pPr>
            <a:r>
              <a:rPr b="1"/>
              <a:t>今後に向けて</a:t>
            </a:r>
          </a:p>
        </p:txBody>
      </p:sp>
      <p:sp>
        <p:nvSpPr>
          <p:cNvPr id="158" name="角丸四角形"/>
          <p:cNvSpPr/>
          <p:nvPr/>
        </p:nvSpPr>
        <p:spPr>
          <a:xfrm>
            <a:off x="2262477" y="1946896"/>
            <a:ext cx="4161352" cy="1036349"/>
          </a:xfrm>
          <a:prstGeom prst="roundRect">
            <a:avLst>
              <a:gd name="adj" fmla="val 18382"/>
            </a:avLst>
          </a:prstGeom>
          <a:solidFill>
            <a:srgbClr val="2ABFBA"/>
          </a:solidFill>
          <a:ln w="12700">
            <a:miter lim="400000"/>
          </a:ln>
        </p:spPr>
        <p:txBody>
          <a:bodyPr lIns="0" tIns="0" rIns="0" bIns="0" anchor="ctr"/>
          <a:lstStyle/>
          <a:p>
            <a:pPr>
              <a:defRPr sz="3200">
                <a:solidFill>
                  <a:srgbClr val="FFFFFF"/>
                </a:solidFill>
                <a:latin typeface="+mn-lt"/>
                <a:ea typeface="+mn-ea"/>
                <a:cs typeface="+mn-cs"/>
                <a:sym typeface="ヒラギノ角ゴ ProN W3"/>
              </a:defRPr>
            </a:pPr>
            <a:endParaRPr/>
          </a:p>
        </p:txBody>
      </p:sp>
      <p:sp>
        <p:nvSpPr>
          <p:cNvPr id="159" name="目次"/>
          <p:cNvSpPr txBox="1"/>
          <p:nvPr/>
        </p:nvSpPr>
        <p:spPr>
          <a:xfrm>
            <a:off x="3752602" y="2147570"/>
            <a:ext cx="1181101" cy="63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a:solidFill>
                  <a:srgbClr val="FFFFFF"/>
                </a:solidFill>
                <a:latin typeface="游ゴシック体 ボールド"/>
                <a:ea typeface="游ゴシック体 ボールド"/>
                <a:cs typeface="游ゴシック体 ボールド"/>
                <a:sym typeface="游ゴシック体 ボールド"/>
              </a:defRPr>
            </a:lvl1pPr>
          </a:lstStyle>
          <a:p>
            <a:r>
              <a:t>目次</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287" name="主観的データの良し悪しは「比較」が重要"/>
          <p:cNvSpPr txBox="1"/>
          <p:nvPr/>
        </p:nvSpPr>
        <p:spPr>
          <a:xfrm>
            <a:off x="1790700" y="1059780"/>
            <a:ext cx="9188734"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spc="211">
                <a:latin typeface="游ゴシック体 ボールド"/>
                <a:ea typeface="游ゴシック体 ボールド"/>
                <a:cs typeface="游ゴシック体 ボールド"/>
                <a:sym typeface="游ゴシック体 ボールド"/>
              </a:defRPr>
            </a:lvl1pPr>
          </a:lstStyle>
          <a:p>
            <a:r>
              <a:rPr b="1"/>
              <a:t>会社としての重点取り組みテーマ</a:t>
            </a:r>
          </a:p>
        </p:txBody>
      </p:sp>
      <p:sp>
        <p:nvSpPr>
          <p:cNvPr id="288" name="冒頭の目指す組織像や、サーベイ結果を基に、…"/>
          <p:cNvSpPr/>
          <p:nvPr/>
        </p:nvSpPr>
        <p:spPr>
          <a:xfrm>
            <a:off x="2826639" y="3587774"/>
            <a:ext cx="18730722" cy="5994777"/>
          </a:xfrm>
          <a:prstGeom prst="roundRect">
            <a:avLst>
              <a:gd name="adj" fmla="val 10331"/>
            </a:avLst>
          </a:prstGeom>
          <a:solidFill>
            <a:srgbClr val="EBEBE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a:latin typeface="游ゴシック体 ミディアム"/>
                <a:ea typeface="游ゴシック体 ミディアム"/>
                <a:cs typeface="游ゴシック体 ミディアム"/>
                <a:sym typeface="游ゴシック体 ミディアム"/>
              </a:defRPr>
            </a:pPr>
            <a:r>
              <a:t>冒頭の目指す組織像や、サーベイ結果を基に、</a:t>
            </a:r>
          </a:p>
          <a:p>
            <a:pPr>
              <a:defRPr sz="3200">
                <a:latin typeface="游ゴシック体 ミディアム"/>
                <a:ea typeface="游ゴシック体 ミディアム"/>
                <a:cs typeface="游ゴシック体 ミディアム"/>
                <a:sym typeface="游ゴシック体 ミディアム"/>
              </a:defRPr>
            </a:pPr>
            <a:r>
              <a:t>重点的に取り組むテーマを記載しましょう。</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291" name="主観的データの良し悪しは「比較」が重要"/>
          <p:cNvSpPr txBox="1"/>
          <p:nvPr/>
        </p:nvSpPr>
        <p:spPr>
          <a:xfrm>
            <a:off x="1790699" y="1059780"/>
            <a:ext cx="979447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spc="211">
                <a:latin typeface="游ゴシック体 ボールド"/>
                <a:ea typeface="游ゴシック体 ボールド"/>
                <a:cs typeface="游ゴシック体 ボールド"/>
                <a:sym typeface="游ゴシック体 ボールド"/>
              </a:defRPr>
            </a:lvl1pPr>
          </a:lstStyle>
          <a:p>
            <a:r>
              <a:rPr b="1"/>
              <a:t>各チームで実施してみてほしいこと</a:t>
            </a:r>
          </a:p>
        </p:txBody>
      </p:sp>
      <p:sp>
        <p:nvSpPr>
          <p:cNvPr id="292" name="各チームのマネージャー/アンバサダーの方々は、是非自チームのスコアをメンバーと共有し、…"/>
          <p:cNvSpPr txBox="1"/>
          <p:nvPr/>
        </p:nvSpPr>
        <p:spPr>
          <a:xfrm>
            <a:off x="1790700" y="2108200"/>
            <a:ext cx="18917095" cy="1898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500">
                <a:latin typeface="游ゴシック体 ミディアム"/>
                <a:ea typeface="游ゴシック体 ミディアム"/>
                <a:cs typeface="游ゴシック体 ミディアム"/>
                <a:sym typeface="游ゴシック体 ミディアム"/>
              </a:defRPr>
            </a:pPr>
            <a:r>
              <a:t>各チームのマネージャー/アンバサダーの方々は、是非自チームのスコアをメンバーと共有し、</a:t>
            </a:r>
          </a:p>
          <a:p>
            <a:pPr algn="l">
              <a:defRPr sz="3500">
                <a:latin typeface="游ゴシック体 ミディアム"/>
                <a:ea typeface="游ゴシック体 ミディアム"/>
                <a:cs typeface="游ゴシック体 ミディアム"/>
                <a:sym typeface="游ゴシック体 ミディアム"/>
              </a:defRPr>
            </a:pPr>
            <a:r>
              <a:t>対話をしてみてください。</a:t>
            </a:r>
          </a:p>
          <a:p>
            <a:pPr algn="l">
              <a:defRPr sz="3500">
                <a:latin typeface="游ゴシック体 ミディアム"/>
                <a:ea typeface="游ゴシック体 ミディアム"/>
                <a:cs typeface="游ゴシック体 ミディアム"/>
                <a:sym typeface="游ゴシック体 ミディアム"/>
              </a:defRPr>
            </a:pPr>
            <a:r>
              <a:t>Wevoxの結果については、PDFでの出力やURLでの共有が可能です。</a:t>
            </a:r>
          </a:p>
        </p:txBody>
      </p:sp>
      <p:sp>
        <p:nvSpPr>
          <p:cNvPr id="293" name="＜操作方法＞…"/>
          <p:cNvSpPr txBox="1"/>
          <p:nvPr/>
        </p:nvSpPr>
        <p:spPr>
          <a:xfrm>
            <a:off x="1790700" y="4813299"/>
            <a:ext cx="20035213" cy="1162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300">
                <a:latin typeface="游ゴシック体 ボールド"/>
                <a:ea typeface="游ゴシック体 ボールド"/>
                <a:cs typeface="游ゴシック体 ボールド"/>
                <a:sym typeface="游ゴシック体 ボールド"/>
              </a:defRPr>
            </a:pPr>
            <a:r>
              <a:t>＜操作方法＞</a:t>
            </a:r>
          </a:p>
          <a:p>
            <a:pPr algn="l">
              <a:defRPr sz="3300">
                <a:latin typeface="游ゴシック体 ミディアム"/>
                <a:ea typeface="游ゴシック体 ミディアム"/>
                <a:cs typeface="游ゴシック体 ミディアム"/>
                <a:sym typeface="游ゴシック体 ミディアム"/>
              </a:defRPr>
            </a:pPr>
            <a:r>
              <a:t>Wevoxにログイン後、「オーバービュー」よりPDFレポートの出力及び共有URL発行ができます。</a:t>
            </a:r>
          </a:p>
        </p:txBody>
      </p:sp>
      <p:pic>
        <p:nvPicPr>
          <p:cNvPr id="294" name="スクリーンショット 2022-11-25 14.10.52.png" descr="スクリーンショット 2022-11-25 14.10.52.png"/>
          <p:cNvPicPr>
            <a:picLocks noChangeAspect="1"/>
          </p:cNvPicPr>
          <p:nvPr/>
        </p:nvPicPr>
        <p:blipFill>
          <a:blip r:embed="rId2"/>
          <a:stretch>
            <a:fillRect/>
          </a:stretch>
        </p:blipFill>
        <p:spPr>
          <a:xfrm>
            <a:off x="4835037" y="6572462"/>
            <a:ext cx="14713926" cy="4462041"/>
          </a:xfrm>
          <a:prstGeom prst="rect">
            <a:avLst/>
          </a:prstGeom>
          <a:ln w="12700">
            <a:miter lim="400000"/>
          </a:ln>
        </p:spPr>
      </p:pic>
      <p:sp>
        <p:nvSpPr>
          <p:cNvPr id="295" name="Sample (管理職向け ※チームメンバーにスコアを閲覧してもらう場合)"/>
          <p:cNvSpPr/>
          <p:nvPr/>
        </p:nvSpPr>
        <p:spPr>
          <a:xfrm>
            <a:off x="0" y="5937462"/>
            <a:ext cx="24384000" cy="1270001"/>
          </a:xfrm>
          <a:prstGeom prst="rect">
            <a:avLst/>
          </a:prstGeom>
          <a:solidFill>
            <a:schemeClr val="accent5">
              <a:hueOff val="-152896"/>
              <a:lumOff val="12368"/>
              <a:alpha val="9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a:solidFill>
                  <a:srgbClr val="FFFFFF"/>
                </a:solidFill>
                <a:latin typeface="游ゴシック体 ミディアム"/>
                <a:ea typeface="游ゴシック体 ミディアム"/>
                <a:cs typeface="游ゴシック体 ミディアム"/>
                <a:sym typeface="游ゴシック体 ミディアム"/>
              </a:defRPr>
            </a:lvl1pPr>
          </a:lstStyle>
          <a:p>
            <a:r>
              <a:t>Sample　(管理職向け ※チームメンバーにスコアを閲覧してもらう場合)</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298" name="主観的データの良し悪しは「比較」が重要"/>
          <p:cNvSpPr txBox="1"/>
          <p:nvPr/>
        </p:nvSpPr>
        <p:spPr>
          <a:xfrm>
            <a:off x="1790700" y="1059780"/>
            <a:ext cx="13098714"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spc="211">
                <a:latin typeface="游ゴシック体 ボールド"/>
                <a:ea typeface="游ゴシック体 ボールド"/>
                <a:cs typeface="游ゴシック体 ボールド"/>
                <a:sym typeface="游ゴシック体 ボールド"/>
              </a:defRPr>
            </a:lvl1pPr>
          </a:lstStyle>
          <a:p>
            <a:r>
              <a:rPr b="1"/>
              <a:t>今後に向けて対話したいこと/お願いしたいこと</a:t>
            </a:r>
          </a:p>
        </p:txBody>
      </p:sp>
      <p:sp>
        <p:nvSpPr>
          <p:cNvPr id="299" name="・ミッション/ビションへの共感はスコア・コメントを見ていても伸び代があると考えている。…"/>
          <p:cNvSpPr txBox="1"/>
          <p:nvPr/>
        </p:nvSpPr>
        <p:spPr>
          <a:xfrm>
            <a:off x="1790700" y="2387600"/>
            <a:ext cx="21112183" cy="86296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latin typeface="游ゴシック体 ミディアム"/>
                <a:ea typeface="游ゴシック体 ミディアム"/>
                <a:cs typeface="游ゴシック体 ミディアム"/>
                <a:sym typeface="游ゴシック体 ミディアム"/>
              </a:defRPr>
            </a:pPr>
            <a:r>
              <a:t>・</a:t>
            </a:r>
            <a:r>
              <a:rPr>
                <a:latin typeface="游ゴシック体 ボールド"/>
                <a:ea typeface="游ゴシック体 ボールド"/>
                <a:cs typeface="游ゴシック体 ボールド"/>
                <a:sym typeface="游ゴシック体 ボールド"/>
              </a:rPr>
              <a:t>ミッション/ビションへの共感はスコア・コメントを見ていても伸び代がある</a:t>
            </a:r>
            <a:r>
              <a:t>と考えている。</a:t>
            </a:r>
          </a:p>
          <a:p>
            <a:pPr algn="l">
              <a:defRPr sz="3500">
                <a:latin typeface="游ゴシック体 ミディアム"/>
                <a:ea typeface="游ゴシック体 ミディアム"/>
                <a:cs typeface="游ゴシック体 ミディアム"/>
                <a:sym typeface="游ゴシック体 ミディアム"/>
              </a:defRPr>
            </a:pPr>
            <a:r>
              <a:t>　→経営層の考えを知る機会が社員は少ないので、発信する機会を増やせないか？</a:t>
            </a:r>
          </a:p>
          <a:p>
            <a:pPr algn="l">
              <a:defRPr sz="3500">
                <a:latin typeface="游ゴシック体 ミディアム"/>
                <a:ea typeface="游ゴシック体 ミディアム"/>
                <a:cs typeface="游ゴシック体 ミディアム"/>
                <a:sym typeface="游ゴシック体 ミディアム"/>
              </a:defRPr>
            </a:pPr>
            <a:endParaRPr/>
          </a:p>
          <a:p>
            <a:pPr algn="l">
              <a:defRPr sz="3500">
                <a:latin typeface="游ゴシック体 ミディアム"/>
                <a:ea typeface="游ゴシック体 ミディアム"/>
                <a:cs typeface="游ゴシック体 ミディアム"/>
                <a:sym typeface="游ゴシック体 ミディアム"/>
              </a:defRPr>
            </a:pPr>
            <a:r>
              <a:t>・環境のスコアがベンチマークと比べて低いのは、</a:t>
            </a:r>
          </a:p>
          <a:p>
            <a:pPr algn="l">
              <a:defRPr sz="3500">
                <a:latin typeface="游ゴシック体 ミディアム"/>
                <a:ea typeface="游ゴシック体 ミディアム"/>
                <a:cs typeface="游ゴシック体 ミディアム"/>
                <a:sym typeface="游ゴシック体 ミディアム"/>
              </a:defRPr>
            </a:pPr>
            <a:r>
              <a:t>　</a:t>
            </a:r>
            <a:r>
              <a:rPr>
                <a:latin typeface="游ゴシック体 ボールド"/>
                <a:ea typeface="游ゴシック体 ボールド"/>
                <a:cs typeface="游ゴシック体 ボールド"/>
                <a:sym typeface="游ゴシック体 ボールド"/>
              </a:rPr>
              <a:t>リモートワークの環境が整っていないことが要因</a:t>
            </a:r>
            <a:r>
              <a:t>ではないか?</a:t>
            </a:r>
          </a:p>
          <a:p>
            <a:pPr algn="l">
              <a:defRPr sz="3500">
                <a:latin typeface="游ゴシック体 ミディアム"/>
                <a:ea typeface="游ゴシック体 ミディアム"/>
                <a:cs typeface="游ゴシック体 ミディアム"/>
                <a:sym typeface="游ゴシック体 ミディアム"/>
              </a:defRPr>
            </a:pPr>
            <a:r>
              <a:t>　</a:t>
            </a:r>
          </a:p>
          <a:p>
            <a:pPr algn="l">
              <a:defRPr sz="3500">
                <a:latin typeface="游ゴシック体 ミディアム"/>
                <a:ea typeface="游ゴシック体 ミディアム"/>
                <a:cs typeface="游ゴシック体 ミディアム"/>
                <a:sym typeface="游ゴシック体 ミディアム"/>
              </a:defRPr>
            </a:pPr>
            <a:r>
              <a:t>・直近入社した方のスコアが低めな傾向がある。</a:t>
            </a:r>
          </a:p>
          <a:p>
            <a:pPr algn="l">
              <a:defRPr sz="3500">
                <a:latin typeface="游ゴシック体 ミディアム"/>
                <a:ea typeface="游ゴシック体 ミディアム"/>
                <a:cs typeface="游ゴシック体 ミディアム"/>
                <a:sym typeface="游ゴシック体 ミディアム"/>
              </a:defRPr>
            </a:pPr>
            <a:r>
              <a:t>　→オンボーディング施策の強化が必要ではないか、</a:t>
            </a:r>
          </a:p>
          <a:p>
            <a:pPr algn="l">
              <a:defRPr sz="3500">
                <a:latin typeface="游ゴシック体 ミディアム"/>
                <a:ea typeface="游ゴシック体 ミディアム"/>
                <a:cs typeface="游ゴシック体 ミディアム"/>
                <a:sym typeface="游ゴシック体 ミディアム"/>
              </a:defRPr>
            </a:pPr>
            <a:r>
              <a:t>　　</a:t>
            </a:r>
            <a:r>
              <a:rPr>
                <a:latin typeface="游ゴシック体 ボールド"/>
                <a:ea typeface="游ゴシック体 ボールド"/>
                <a:cs typeface="游ゴシック体 ボールド"/>
                <a:sym typeface="游ゴシック体 ボールド"/>
              </a:rPr>
              <a:t>ミッションやビション、戦略や方針の説明を丁寧に実施した方が良いのでは</a:t>
            </a:r>
            <a:r>
              <a:t>ないか？</a:t>
            </a:r>
          </a:p>
          <a:p>
            <a:pPr algn="l">
              <a:defRPr sz="3500">
                <a:latin typeface="游ゴシック体 ミディアム"/>
                <a:ea typeface="游ゴシック体 ミディアム"/>
                <a:cs typeface="游ゴシック体 ミディアム"/>
                <a:sym typeface="游ゴシック体 ミディアム"/>
              </a:defRPr>
            </a:pPr>
            <a:endParaRPr/>
          </a:p>
          <a:p>
            <a:pPr algn="l">
              <a:defRPr sz="3500">
                <a:latin typeface="游ゴシック体 ミディアム"/>
                <a:ea typeface="游ゴシック体 ミディアム"/>
                <a:cs typeface="游ゴシック体 ミディアム"/>
                <a:sym typeface="游ゴシック体 ミディアム"/>
              </a:defRPr>
            </a:pPr>
            <a:r>
              <a:t>・エンゲージメントの取り組みを進めるにあたり、経営層からマネージャーに向けて、</a:t>
            </a:r>
          </a:p>
          <a:p>
            <a:pPr algn="l">
              <a:defRPr sz="3500">
                <a:latin typeface="游ゴシック体 ミディアム"/>
                <a:ea typeface="游ゴシック体 ミディアム"/>
                <a:cs typeface="游ゴシック体 ミディアム"/>
                <a:sym typeface="游ゴシック体 ミディアム"/>
              </a:defRPr>
            </a:pPr>
            <a:r>
              <a:t>　なぜ今取り組むのか、メッセージを改めて伝えられないか？</a:t>
            </a:r>
          </a:p>
          <a:p>
            <a:pPr algn="l">
              <a:defRPr sz="3500">
                <a:latin typeface="游ゴシック体 ミディアム"/>
                <a:ea typeface="游ゴシック体 ミディアム"/>
                <a:cs typeface="游ゴシック体 ミディアム"/>
                <a:sym typeface="游ゴシック体 ミディアム"/>
              </a:defRPr>
            </a:pPr>
            <a:r>
              <a:t>　</a:t>
            </a:r>
            <a:r>
              <a:rPr>
                <a:latin typeface="游ゴシック体 ボールド"/>
                <a:ea typeface="游ゴシック体 ボールド"/>
                <a:cs typeface="游ゴシック体 ボールド"/>
                <a:sym typeface="游ゴシック体 ボールド"/>
              </a:rPr>
              <a:t>取り組みへの共感者を増やし、さらに加速させていきたい。</a:t>
            </a:r>
          </a:p>
        </p:txBody>
      </p:sp>
      <p:sp>
        <p:nvSpPr>
          <p:cNvPr id="300" name="Sample (経営層向け)"/>
          <p:cNvSpPr/>
          <p:nvPr/>
        </p:nvSpPr>
        <p:spPr>
          <a:xfrm>
            <a:off x="-1" y="6223000"/>
            <a:ext cx="24384002" cy="1270000"/>
          </a:xfrm>
          <a:prstGeom prst="rect">
            <a:avLst/>
          </a:prstGeom>
          <a:solidFill>
            <a:schemeClr val="accent4">
              <a:hueOff val="-461056"/>
              <a:satOff val="4338"/>
              <a:lumOff val="-10225"/>
              <a:alpha val="9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a:solidFill>
                  <a:srgbClr val="FFFFFF"/>
                </a:solidFill>
                <a:latin typeface="+mn-lt"/>
                <a:ea typeface="+mn-ea"/>
                <a:cs typeface="+mn-cs"/>
                <a:sym typeface="ヒラギノ角ゴ ProN W3"/>
              </a:defRPr>
            </a:lvl1pPr>
          </a:lstStyle>
          <a:p>
            <a:r>
              <a:t>Sample (経営層向け)</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303" name="主観的データの良し悪しは「比較」が重要"/>
          <p:cNvSpPr txBox="1"/>
          <p:nvPr/>
        </p:nvSpPr>
        <p:spPr>
          <a:xfrm>
            <a:off x="1790700" y="1059780"/>
            <a:ext cx="4012573"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spc="211">
                <a:latin typeface="游ゴシック体 ボールド"/>
                <a:ea typeface="游ゴシック体 ボールド"/>
                <a:cs typeface="游ゴシック体 ボールド"/>
                <a:sym typeface="游ゴシック体 ボールド"/>
              </a:defRPr>
            </a:lvl1pPr>
          </a:lstStyle>
          <a:p>
            <a:r>
              <a:rPr b="1"/>
              <a:t>参考動画/資料</a:t>
            </a:r>
          </a:p>
        </p:txBody>
      </p:sp>
      <p:sp>
        <p:nvSpPr>
          <p:cNvPr id="305" name="Wevoxに関連する動画や資料の格納先がございましたら、記載しましょう。…"/>
          <p:cNvSpPr/>
          <p:nvPr/>
        </p:nvSpPr>
        <p:spPr>
          <a:xfrm>
            <a:off x="2826639" y="4239570"/>
            <a:ext cx="18730722" cy="5236860"/>
          </a:xfrm>
          <a:prstGeom prst="roundRect">
            <a:avLst>
              <a:gd name="adj" fmla="val 11826"/>
            </a:avLst>
          </a:prstGeom>
          <a:solidFill>
            <a:srgbClr val="EBEBE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a:latin typeface="游ゴシック体 ミディアム"/>
                <a:ea typeface="游ゴシック体 ミディアム"/>
                <a:cs typeface="游ゴシック体 ミディアム"/>
                <a:sym typeface="游ゴシック体 ミディアム"/>
              </a:defRPr>
            </a:pPr>
            <a:r>
              <a:t>Wevoxに関連する動画や資料の格納先がございましたら、記載しましょう。</a:t>
            </a:r>
          </a:p>
          <a:p>
            <a:pPr>
              <a:defRPr sz="3200">
                <a:latin typeface="游ゴシック体 ミディアム"/>
                <a:ea typeface="游ゴシック体 ミディアム"/>
                <a:cs typeface="游ゴシック体 ミディアム"/>
                <a:sym typeface="游ゴシック体 ミディアム"/>
              </a:defRPr>
            </a:pPr>
            <a:r>
              <a:t>Wevoxにログインいただき、左側のタブ「Wevoxアカデミー」内にも</a:t>
            </a:r>
          </a:p>
          <a:p>
            <a:pPr>
              <a:defRPr sz="3200">
                <a:latin typeface="游ゴシック体 ミディアム"/>
                <a:ea typeface="游ゴシック体 ミディアム"/>
                <a:cs typeface="游ゴシック体 ミディアム"/>
                <a:sym typeface="游ゴシック体 ミディアム"/>
              </a:defRPr>
            </a:pPr>
            <a:r>
              <a:t>参考資料や動画がございます。</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スライド番号"/>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308" name="主観的データの良し悪しは「比較」が重要"/>
          <p:cNvSpPr txBox="1"/>
          <p:nvPr/>
        </p:nvSpPr>
        <p:spPr>
          <a:xfrm>
            <a:off x="1790700" y="1059780"/>
            <a:ext cx="2525563"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spc="211">
                <a:latin typeface="游ゴシック体 ボールド"/>
                <a:ea typeface="游ゴシック体 ボールド"/>
                <a:cs typeface="游ゴシック体 ボールド"/>
                <a:sym typeface="游ゴシック体 ボールド"/>
              </a:defRPr>
            </a:lvl1pPr>
          </a:lstStyle>
          <a:p>
            <a:r>
              <a:rPr b="1"/>
              <a:t>参考動画</a:t>
            </a:r>
          </a:p>
        </p:txBody>
      </p:sp>
      <p:sp>
        <p:nvSpPr>
          <p:cNvPr id="309" name="■Wevoxの活用について…"/>
          <p:cNvSpPr txBox="1"/>
          <p:nvPr/>
        </p:nvSpPr>
        <p:spPr>
          <a:xfrm>
            <a:off x="1790700" y="2108200"/>
            <a:ext cx="21112183" cy="9975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latin typeface="游ゴシック体 ミディアム"/>
                <a:ea typeface="游ゴシック体 ミディアム"/>
                <a:cs typeface="游ゴシック体 ミディアム"/>
                <a:sym typeface="游ゴシック体 ミディアム"/>
              </a:defRPr>
            </a:pPr>
            <a:r>
              <a:t>■Wevoxの活用について</a:t>
            </a:r>
          </a:p>
          <a:p>
            <a:pPr algn="l">
              <a:defRPr sz="3500">
                <a:latin typeface="游ゴシック体 ミディアム"/>
                <a:ea typeface="游ゴシック体 ミディアム"/>
                <a:cs typeface="游ゴシック体 ミディアム"/>
                <a:sym typeface="游ゴシック体 ミディアム"/>
              </a:defRPr>
            </a:pPr>
            <a:r>
              <a:t>【STEP1】Wevoxがみなさんと共に目指したいこと</a:t>
            </a:r>
          </a:p>
          <a:p>
            <a:pPr algn="l">
              <a:defRPr sz="3500">
                <a:latin typeface="游ゴシック体 ミディアム"/>
                <a:ea typeface="游ゴシック体 ミディアム"/>
                <a:cs typeface="游ゴシック体 ミディアム"/>
                <a:sym typeface="游ゴシック体 ミディアム"/>
              </a:defRPr>
            </a:pPr>
            <a:r>
              <a:t>　</a:t>
            </a:r>
            <a:r>
              <a:rPr u="sng">
                <a:hlinkClick r:id="rId2"/>
              </a:rPr>
              <a:t>https://youtu.be/6j9Ky1uWkRc</a:t>
            </a:r>
          </a:p>
          <a:p>
            <a:pPr algn="l">
              <a:defRPr sz="3500">
                <a:latin typeface="游ゴシック体 ミディアム"/>
                <a:ea typeface="游ゴシック体 ミディアム"/>
                <a:cs typeface="游ゴシック体 ミディアム"/>
                <a:sym typeface="游ゴシック体 ミディアム"/>
              </a:defRPr>
            </a:pPr>
            <a:endParaRPr u="sng">
              <a:hlinkClick r:id="rId2"/>
            </a:endParaRPr>
          </a:p>
          <a:p>
            <a:pPr algn="l">
              <a:defRPr sz="3500">
                <a:latin typeface="游ゴシック体 ミディアム"/>
                <a:ea typeface="游ゴシック体 ミディアム"/>
                <a:cs typeface="游ゴシック体 ミディアム"/>
                <a:sym typeface="游ゴシック体 ミディアム"/>
              </a:defRPr>
            </a:pPr>
            <a:r>
              <a:t>【STEP2】スコアの捉え方</a:t>
            </a:r>
          </a:p>
          <a:p>
            <a:pPr algn="l">
              <a:defRPr sz="3500">
                <a:latin typeface="游ゴシック体 ミディアム"/>
                <a:ea typeface="游ゴシック体 ミディアム"/>
                <a:cs typeface="游ゴシック体 ミディアム"/>
                <a:sym typeface="游ゴシック体 ミディアム"/>
              </a:defRPr>
            </a:pPr>
            <a:r>
              <a:t>　</a:t>
            </a:r>
            <a:r>
              <a:rPr u="sng">
                <a:hlinkClick r:id="rId3"/>
              </a:rPr>
              <a:t>https://youtu.be/qt-TIbTwql8</a:t>
            </a:r>
            <a:br/>
            <a:endParaRPr/>
          </a:p>
          <a:p>
            <a:pPr algn="l">
              <a:defRPr sz="3500">
                <a:latin typeface="游ゴシック体 ミディアム"/>
                <a:ea typeface="游ゴシック体 ミディアム"/>
                <a:cs typeface="游ゴシック体 ミディアム"/>
                <a:sym typeface="游ゴシック体 ミディアム"/>
              </a:defRPr>
            </a:pPr>
            <a:r>
              <a:t>【STEP3】改善アクション</a:t>
            </a:r>
          </a:p>
          <a:p>
            <a:pPr algn="l">
              <a:defRPr sz="3500">
                <a:latin typeface="游ゴシック体 ミディアム"/>
                <a:ea typeface="游ゴシック体 ミディアム"/>
                <a:cs typeface="游ゴシック体 ミディアム"/>
                <a:sym typeface="游ゴシック体 ミディアム"/>
              </a:defRPr>
            </a:pPr>
            <a:r>
              <a:t>　</a:t>
            </a:r>
            <a:r>
              <a:rPr u="sng">
                <a:hlinkClick r:id="rId4"/>
              </a:rPr>
              <a:t>https://youtu.be/q_JRKvdMdX4</a:t>
            </a:r>
          </a:p>
          <a:p>
            <a:pPr algn="l">
              <a:defRPr sz="3500">
                <a:latin typeface="游ゴシック体 ミディアム"/>
                <a:ea typeface="游ゴシック体 ミディアム"/>
                <a:cs typeface="游ゴシック体 ミディアム"/>
                <a:sym typeface="游ゴシック体 ミディアム"/>
              </a:defRPr>
            </a:pPr>
            <a:endParaRPr u="sng">
              <a:hlinkClick r:id="rId4"/>
            </a:endParaRPr>
          </a:p>
          <a:p>
            <a:pPr algn="l">
              <a:defRPr sz="3500">
                <a:latin typeface="游ゴシック体 ミディアム"/>
                <a:ea typeface="游ゴシック体 ミディアム"/>
                <a:cs typeface="游ゴシック体 ミディアム"/>
                <a:sym typeface="游ゴシック体 ミディアム"/>
              </a:defRPr>
            </a:pPr>
            <a:endParaRPr u="sng">
              <a:hlinkClick r:id="rId4"/>
            </a:endParaRPr>
          </a:p>
          <a:p>
            <a:pPr algn="l">
              <a:defRPr sz="3500">
                <a:latin typeface="游ゴシック体 ミディアム"/>
                <a:ea typeface="游ゴシック体 ミディアム"/>
                <a:cs typeface="游ゴシック体 ミディアム"/>
                <a:sym typeface="游ゴシック体 ミディアム"/>
              </a:defRPr>
            </a:pPr>
            <a:r>
              <a:t>■Wevox管理画面の操作方法</a:t>
            </a:r>
          </a:p>
          <a:p>
            <a:pPr algn="l">
              <a:defRPr sz="3500">
                <a:latin typeface="游ゴシック体 ミディアム"/>
                <a:ea typeface="游ゴシック体 ミディアム"/>
                <a:cs typeface="游ゴシック体 ミディアム"/>
                <a:sym typeface="游ゴシック体 ミディアム"/>
              </a:defRPr>
            </a:pPr>
            <a:r>
              <a:t>　</a:t>
            </a:r>
            <a:r>
              <a:rPr u="sng">
                <a:hlinkClick r:id="rId5"/>
              </a:rPr>
              <a:t>https://youtu.be/sCEV6koQG7k</a:t>
            </a:r>
          </a:p>
          <a:p>
            <a:pPr algn="l">
              <a:defRPr sz="3500">
                <a:latin typeface="游ゴシック体 ミディアム"/>
                <a:ea typeface="游ゴシック体 ミディアム"/>
                <a:cs typeface="游ゴシック体 ミディアム"/>
                <a:sym typeface="游ゴシック体 ミディアム"/>
              </a:defRPr>
            </a:pPr>
            <a:endParaRPr u="sng">
              <a:hlinkClick r:id="rId5"/>
            </a:endParaRPr>
          </a:p>
          <a:p>
            <a:pPr algn="l">
              <a:defRPr sz="3500">
                <a:latin typeface="游ゴシック体 ミディアム"/>
                <a:ea typeface="游ゴシック体 ミディアム"/>
                <a:cs typeface="游ゴシック体 ミディアム"/>
                <a:sym typeface="游ゴシック体 ミディアム"/>
              </a:defRPr>
            </a:pPr>
            <a:r>
              <a:t>　</a:t>
            </a:r>
            <a:r>
              <a:rPr sz="2900"/>
              <a:t>※Wevoxアカデミー内「Wevoxについて知る」「Wevoxの機能について知る」の動画です。</a:t>
            </a:r>
          </a:p>
        </p:txBody>
      </p:sp>
      <p:pic>
        <p:nvPicPr>
          <p:cNvPr id="310" name="スクリーンショット 2022-11-30 15.46.02.png" descr="スクリーンショット 2022-11-30 15.46.02.png"/>
          <p:cNvPicPr>
            <a:picLocks noChangeAspect="1"/>
          </p:cNvPicPr>
          <p:nvPr/>
        </p:nvPicPr>
        <p:blipFill>
          <a:blip r:embed="rId6"/>
          <a:stretch>
            <a:fillRect/>
          </a:stretch>
        </p:blipFill>
        <p:spPr>
          <a:xfrm>
            <a:off x="17073894" y="2108200"/>
            <a:ext cx="4313493" cy="8302313"/>
          </a:xfrm>
          <a:prstGeom prst="rect">
            <a:avLst/>
          </a:prstGeom>
          <a:ln w="12700">
            <a:miter lim="400000"/>
          </a:ln>
        </p:spPr>
      </p:pic>
      <p:sp>
        <p:nvSpPr>
          <p:cNvPr id="311" name="Sample"/>
          <p:cNvSpPr/>
          <p:nvPr/>
        </p:nvSpPr>
        <p:spPr>
          <a:xfrm>
            <a:off x="1" y="5937462"/>
            <a:ext cx="24383999" cy="1270001"/>
          </a:xfrm>
          <a:prstGeom prst="rect">
            <a:avLst/>
          </a:prstGeom>
          <a:solidFill>
            <a:schemeClr val="accent2">
              <a:hueOff val="167855"/>
              <a:satOff val="17755"/>
              <a:lumOff val="-16671"/>
              <a:alpha val="9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a:solidFill>
                  <a:srgbClr val="FFFFFF"/>
                </a:solidFill>
                <a:latin typeface="+mn-lt"/>
                <a:ea typeface="+mn-ea"/>
                <a:cs typeface="+mn-cs"/>
                <a:sym typeface="ヒラギノ角ゴ ProN W3"/>
              </a:defRPr>
            </a:lvl1pPr>
          </a:lstStyle>
          <a:p>
            <a:r>
              <a:t>Sample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スライド番号"/>
          <p:cNvSpPr txBox="1">
            <a:spLocks noGrp="1"/>
          </p:cNvSpPr>
          <p:nvPr>
            <p:ph type="sldNum" sz="quarter" idx="2"/>
          </p:nvPr>
        </p:nvSpPr>
        <p:spPr>
          <a:xfrm>
            <a:off x="23484635" y="12918092"/>
            <a:ext cx="295657" cy="520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62" name="Wevox導入の背景/目指す組織像"/>
          <p:cNvSpPr txBox="1"/>
          <p:nvPr/>
        </p:nvSpPr>
        <p:spPr>
          <a:xfrm>
            <a:off x="2376582" y="6059501"/>
            <a:ext cx="1963083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latin typeface="游ゴシック体 ボールド"/>
                <a:ea typeface="游ゴシック体 ボールド"/>
                <a:cs typeface="游ゴシック体 ボールド"/>
                <a:sym typeface="游ゴシック体 ボールド"/>
              </a:defRPr>
            </a:lvl1pPr>
          </a:lstStyle>
          <a:p>
            <a:r>
              <a:rPr b="1"/>
              <a:t>Wevox導入の背景/目指す組織像</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スライド番号"/>
          <p:cNvSpPr txBox="1">
            <a:spLocks noGrp="1"/>
          </p:cNvSpPr>
          <p:nvPr>
            <p:ph type="sldNum" sz="quarter" idx="2"/>
          </p:nvPr>
        </p:nvSpPr>
        <p:spPr>
          <a:xfrm>
            <a:off x="23484635" y="12918092"/>
            <a:ext cx="295657" cy="520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65" name="Wevox導入の背景/目指す組織像"/>
          <p:cNvSpPr txBox="1"/>
          <p:nvPr/>
        </p:nvSpPr>
        <p:spPr>
          <a:xfrm>
            <a:off x="1790700" y="1047080"/>
            <a:ext cx="8766237"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500">
                <a:latin typeface="游ゴシック体 ボールド"/>
                <a:ea typeface="游ゴシック体 ボールド"/>
                <a:cs typeface="游ゴシック体 ボールド"/>
                <a:sym typeface="游ゴシック体 ボールド"/>
              </a:defRPr>
            </a:lvl1pPr>
          </a:lstStyle>
          <a:p>
            <a:r>
              <a:rPr b="1"/>
              <a:t>Wevox導入の背景/目指す組織像　</a:t>
            </a:r>
          </a:p>
        </p:txBody>
      </p:sp>
      <p:sp>
        <p:nvSpPr>
          <p:cNvPr id="166" name="Wevoxを導入した背景や、…"/>
          <p:cNvSpPr/>
          <p:nvPr/>
        </p:nvSpPr>
        <p:spPr>
          <a:xfrm>
            <a:off x="2033958" y="2665488"/>
            <a:ext cx="20608231" cy="9138810"/>
          </a:xfrm>
          <a:prstGeom prst="roundRect">
            <a:avLst>
              <a:gd name="adj" fmla="val 3181"/>
            </a:avLst>
          </a:prstGeom>
          <a:solidFill>
            <a:srgbClr val="EBEBE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defRPr sz="3200">
                <a:latin typeface="游ゴシック体 ミディアム"/>
                <a:ea typeface="游ゴシック体 ミディアム"/>
                <a:cs typeface="游ゴシック体 ミディアム"/>
                <a:sym typeface="游ゴシック体 ミディアム"/>
              </a:defRPr>
            </a:pPr>
            <a:r>
              <a:t>Wevoxを導入した背景や、</a:t>
            </a:r>
          </a:p>
          <a:p>
            <a:pPr>
              <a:defRPr sz="3200">
                <a:latin typeface="游ゴシック体 ミディアム"/>
                <a:ea typeface="游ゴシック体 ミディアム"/>
                <a:cs typeface="游ゴシック体 ミディアム"/>
                <a:sym typeface="游ゴシック体 ミディアム"/>
              </a:defRPr>
            </a:pPr>
            <a:r>
              <a:t>どのような組織を目指すのか(理想像/ゴール等)を記載しましょう。</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スライド番号"/>
          <p:cNvSpPr txBox="1">
            <a:spLocks noGrp="1"/>
          </p:cNvSpPr>
          <p:nvPr>
            <p:ph type="sldNum" sz="quarter" idx="2"/>
          </p:nvPr>
        </p:nvSpPr>
        <p:spPr>
          <a:xfrm>
            <a:off x="23484635" y="12918092"/>
            <a:ext cx="295657" cy="520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69" name="・従業員満足度(会社が与える)ではなく、エンゲージメント(会社と個人の繋がり)の向上を目指し、…"/>
          <p:cNvSpPr txBox="1"/>
          <p:nvPr/>
        </p:nvSpPr>
        <p:spPr>
          <a:xfrm>
            <a:off x="1790700" y="8031851"/>
            <a:ext cx="21415110"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500">
                <a:latin typeface="游ゴシック体 ミディアム"/>
                <a:ea typeface="游ゴシック体 ミディアム"/>
                <a:cs typeface="游ゴシック体 ミディアム"/>
                <a:sym typeface="游ゴシック体 ミディアム"/>
              </a:defRPr>
            </a:pPr>
            <a:r>
              <a:t>・従業員満足度(会社が与える)ではなく、エンゲージメント(会社と個人の繋がり)の向上を目指し、</a:t>
            </a:r>
          </a:p>
          <a:p>
            <a:pPr algn="l">
              <a:defRPr sz="3500">
                <a:latin typeface="游ゴシック体 ミディアム"/>
                <a:ea typeface="游ゴシック体 ミディアム"/>
                <a:cs typeface="游ゴシック体 ミディアム"/>
                <a:sym typeface="游ゴシック体 ミディアム"/>
              </a:defRPr>
            </a:pPr>
            <a:r>
              <a:rPr>
                <a:latin typeface="游ゴシック体 ボールド"/>
                <a:ea typeface="游ゴシック体 ボールド"/>
                <a:cs typeface="游ゴシック体 ボールド"/>
                <a:sym typeface="游ゴシック体 ボールド"/>
              </a:rPr>
              <a:t>　</a:t>
            </a:r>
            <a:r>
              <a:rPr b="1">
                <a:latin typeface="游ゴシック体 ボールド"/>
                <a:ea typeface="游ゴシック体 ボールド"/>
                <a:cs typeface="游ゴシック体 ボールド"/>
                <a:sym typeface="游ゴシック体 ボールド"/>
              </a:rPr>
              <a:t>社員1人ひとりのやりがいを大切にし</a:t>
            </a:r>
            <a:r>
              <a:rPr>
                <a:latin typeface="游ゴシック体 ボールド"/>
                <a:ea typeface="游ゴシック体 ボールド"/>
                <a:cs typeface="游ゴシック体 ボールド"/>
                <a:sym typeface="游ゴシック体 ボールド"/>
              </a:rPr>
              <a:t>、</a:t>
            </a:r>
            <a:r>
              <a:rPr b="1">
                <a:latin typeface="游ゴシック体 ボールド"/>
                <a:ea typeface="游ゴシック体 ボールド"/>
                <a:cs typeface="游ゴシック体 ボールド"/>
                <a:sym typeface="游ゴシック体 ボールド"/>
              </a:rPr>
              <a:t>変化に強くチームとしてのパフォーマンスも高い組織</a:t>
            </a:r>
            <a:r>
              <a:t>を作る。</a:t>
            </a:r>
          </a:p>
          <a:p>
            <a:pPr algn="l">
              <a:defRPr sz="3500">
                <a:latin typeface="游ゴシック体 ミディアム"/>
                <a:ea typeface="游ゴシック体 ミディアム"/>
                <a:cs typeface="游ゴシック体 ミディアム"/>
                <a:sym typeface="游ゴシック体 ミディアム"/>
              </a:defRPr>
            </a:pPr>
            <a:r>
              <a:t>・経営や人事主導ではなく、</a:t>
            </a:r>
            <a:r>
              <a:rPr b="1">
                <a:latin typeface="游ゴシック体 ボールド"/>
                <a:ea typeface="游ゴシック体 ボールド"/>
                <a:cs typeface="游ゴシック体 ボールド"/>
                <a:sym typeface="游ゴシック体 ボールド"/>
              </a:rPr>
              <a:t>各チームで主体的に組織づくりができるような体制</a:t>
            </a:r>
            <a:r>
              <a:t>を構築し、</a:t>
            </a:r>
          </a:p>
          <a:p>
            <a:pPr algn="l">
              <a:defRPr sz="3500">
                <a:latin typeface="游ゴシック体 ミディアム"/>
                <a:ea typeface="游ゴシック体 ミディアム"/>
                <a:cs typeface="游ゴシック体 ミディアム"/>
                <a:sym typeface="游ゴシック体 ミディアム"/>
              </a:defRPr>
            </a:pPr>
            <a:r>
              <a:t>　経営や人事は各チームでの組織づくりをバックアップしていく。</a:t>
            </a:r>
          </a:p>
        </p:txBody>
      </p:sp>
      <p:sp>
        <p:nvSpPr>
          <p:cNvPr id="170" name="・リモートワークが定常化し、相互に状況把握をすることが難しくなっている。…"/>
          <p:cNvSpPr txBox="1"/>
          <p:nvPr/>
        </p:nvSpPr>
        <p:spPr>
          <a:xfrm>
            <a:off x="1790699" y="2887668"/>
            <a:ext cx="21693935"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defRPr sz="3500">
                <a:latin typeface="游ゴシック体 ミディアム"/>
                <a:ea typeface="游ゴシック体 ミディアム"/>
                <a:cs typeface="游ゴシック体 ミディアム"/>
                <a:sym typeface="游ゴシック体 ミディアム"/>
              </a:defRPr>
            </a:pPr>
            <a:r>
              <a:t>・リモートワークが定常化し、</a:t>
            </a:r>
            <a:r>
              <a:rPr b="1">
                <a:latin typeface="游ゴシック体 ボールド"/>
                <a:ea typeface="游ゴシック体 ボールド"/>
                <a:cs typeface="游ゴシック体 ボールド"/>
                <a:sym typeface="游ゴシック体 ボールド"/>
              </a:rPr>
              <a:t>相互に状況把握をすることが難しくなっている</a:t>
            </a:r>
            <a:r>
              <a:t>。</a:t>
            </a:r>
          </a:p>
          <a:p>
            <a:pPr algn="l">
              <a:defRPr sz="3500">
                <a:latin typeface="游ゴシック体 ミディアム"/>
                <a:ea typeface="游ゴシック体 ミディアム"/>
                <a:cs typeface="游ゴシック体 ミディアム"/>
                <a:sym typeface="游ゴシック体 ミディアム"/>
              </a:defRPr>
            </a:pPr>
            <a:r>
              <a:t>・従来、年に１回の従業員満足度調査を実施してきたが、タイムリーに状況を各職場まで伝え、</a:t>
            </a:r>
          </a:p>
          <a:p>
            <a:pPr algn="l">
              <a:defRPr sz="3500">
                <a:latin typeface="游ゴシック体 ミディアム"/>
                <a:ea typeface="游ゴシック体 ミディアム"/>
                <a:cs typeface="游ゴシック体 ミディアム"/>
                <a:sym typeface="游ゴシック体 ミディアム"/>
              </a:defRPr>
            </a:pPr>
            <a:r>
              <a:t>　</a:t>
            </a:r>
            <a:r>
              <a:rPr b="1">
                <a:latin typeface="游ゴシック体 ボールド"/>
                <a:ea typeface="游ゴシック体 ボールド"/>
                <a:cs typeface="游ゴシック体 ボールド"/>
                <a:sym typeface="游ゴシック体 ボールド"/>
              </a:rPr>
              <a:t>スピード感を持って改善に繋げることができていなかった</a:t>
            </a:r>
            <a:r>
              <a:t>。</a:t>
            </a:r>
          </a:p>
          <a:p>
            <a:pPr algn="l">
              <a:defRPr sz="3500">
                <a:latin typeface="游ゴシック体 ミディアム"/>
                <a:ea typeface="游ゴシック体 ミディアム"/>
                <a:cs typeface="游ゴシック体 ミディアム"/>
                <a:sym typeface="游ゴシック体 ミディアム"/>
              </a:defRPr>
            </a:pPr>
            <a:r>
              <a:t>・経営や人事主導の施策を動かすことが多く、各チームで</a:t>
            </a:r>
            <a:r>
              <a:rPr b="1">
                <a:latin typeface="游ゴシック体 ボールド"/>
                <a:ea typeface="游ゴシック体 ボールド"/>
                <a:cs typeface="游ゴシック体 ボールド"/>
                <a:sym typeface="游ゴシック体 ボールド"/>
              </a:rPr>
              <a:t>主体的に組織づくりを進めづらい状況</a:t>
            </a:r>
            <a:r>
              <a:t>にあった。</a:t>
            </a:r>
          </a:p>
        </p:txBody>
      </p:sp>
      <p:sp>
        <p:nvSpPr>
          <p:cNvPr id="171" name="Wevox導入の背景/目指す組織像"/>
          <p:cNvSpPr txBox="1"/>
          <p:nvPr/>
        </p:nvSpPr>
        <p:spPr>
          <a:xfrm>
            <a:off x="1790700" y="1047080"/>
            <a:ext cx="8766237"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500">
                <a:latin typeface="游ゴシック体 ボールド"/>
                <a:ea typeface="游ゴシック体 ボールド"/>
                <a:cs typeface="游ゴシック体 ボールド"/>
                <a:sym typeface="游ゴシック体 ボールド"/>
              </a:defRPr>
            </a:lvl1pPr>
          </a:lstStyle>
          <a:p>
            <a:r>
              <a:rPr b="1"/>
              <a:t>Wevox導入の背景/目指す組織像　</a:t>
            </a:r>
          </a:p>
        </p:txBody>
      </p:sp>
      <p:sp>
        <p:nvSpPr>
          <p:cNvPr id="172" name="矢印"/>
          <p:cNvSpPr/>
          <p:nvPr/>
        </p:nvSpPr>
        <p:spPr>
          <a:xfrm rot="16200000" flipH="1">
            <a:off x="11454955" y="5450325"/>
            <a:ext cx="1474091" cy="2275898"/>
          </a:xfrm>
          <a:prstGeom prst="rightArrow">
            <a:avLst>
              <a:gd name="adj1" fmla="val 32000"/>
              <a:gd name="adj2" fmla="val 55139"/>
            </a:avLst>
          </a:prstGeom>
          <a:solidFill>
            <a:srgbClr val="929292"/>
          </a:solidFill>
          <a:ln w="12700">
            <a:miter lim="400000"/>
          </a:ln>
        </p:spPr>
        <p:txBody>
          <a:bodyPr lIns="0" tIns="0" rIns="0" bIns="0" anchor="ctr"/>
          <a:lstStyle/>
          <a:p>
            <a:pPr>
              <a:defRPr sz="3200">
                <a:solidFill>
                  <a:srgbClr val="FFFFFF"/>
                </a:solidFill>
                <a:latin typeface="+mn-lt"/>
                <a:ea typeface="+mn-ea"/>
                <a:cs typeface="+mn-cs"/>
                <a:sym typeface="ヒラギノ角ゴ ProN W3"/>
              </a:defRPr>
            </a:pPr>
            <a:endParaRPr/>
          </a:p>
        </p:txBody>
      </p:sp>
      <p:sp>
        <p:nvSpPr>
          <p:cNvPr id="173" name="Sample"/>
          <p:cNvSpPr/>
          <p:nvPr/>
        </p:nvSpPr>
        <p:spPr>
          <a:xfrm>
            <a:off x="-1" y="5953274"/>
            <a:ext cx="24384000" cy="1270001"/>
          </a:xfrm>
          <a:prstGeom prst="rect">
            <a:avLst/>
          </a:prstGeom>
          <a:solidFill>
            <a:schemeClr val="accent2">
              <a:hueOff val="167855"/>
              <a:satOff val="17755"/>
              <a:lumOff val="-16671"/>
              <a:alpha val="9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a:solidFill>
                  <a:srgbClr val="FFFFFF"/>
                </a:solidFill>
                <a:latin typeface="+mn-lt"/>
                <a:ea typeface="+mn-ea"/>
                <a:cs typeface="+mn-cs"/>
                <a:sym typeface="ヒラギノ角ゴ ProN W3"/>
              </a:defRPr>
            </a:lvl1pPr>
          </a:lstStyle>
          <a:p>
            <a:r>
              <a:t>Sample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スライド番号"/>
          <p:cNvSpPr txBox="1">
            <a:spLocks noGrp="1"/>
          </p:cNvSpPr>
          <p:nvPr>
            <p:ph type="sldNum" sz="quarter" idx="2"/>
          </p:nvPr>
        </p:nvSpPr>
        <p:spPr>
          <a:xfrm>
            <a:off x="23484635" y="12918092"/>
            <a:ext cx="295657" cy="520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76" name="エンゲージメントとは何か"/>
          <p:cNvSpPr txBox="1"/>
          <p:nvPr/>
        </p:nvSpPr>
        <p:spPr>
          <a:xfrm>
            <a:off x="2376582" y="6345039"/>
            <a:ext cx="1963083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latin typeface="游ゴシック体 ボールド"/>
                <a:ea typeface="游ゴシック体 ボールド"/>
                <a:cs typeface="游ゴシック体 ボールド"/>
                <a:sym typeface="游ゴシック体 ボールド"/>
              </a:defRPr>
            </a:lvl1pPr>
          </a:lstStyle>
          <a:p>
            <a:r>
              <a:rPr b="1"/>
              <a:t>エンゲージメントとは何か</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スライド番号"/>
          <p:cNvSpPr txBox="1">
            <a:spLocks noGrp="1"/>
          </p:cNvSpPr>
          <p:nvPr>
            <p:ph type="sldNum" sz="quarter" idx="2"/>
          </p:nvPr>
        </p:nvSpPr>
        <p:spPr>
          <a:xfrm>
            <a:off x="23484635" y="12918092"/>
            <a:ext cx="295657" cy="520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79" name="テキスト"/>
          <p:cNvSpPr txBox="1"/>
          <p:nvPr/>
        </p:nvSpPr>
        <p:spPr>
          <a:xfrm>
            <a:off x="9496562" y="7400986"/>
            <a:ext cx="127001" cy="4779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355600">
              <a:defRPr sz="1300">
                <a:latin typeface="Helvetica Neue"/>
                <a:ea typeface="Helvetica Neue"/>
                <a:cs typeface="Helvetica Neue"/>
                <a:sym typeface="Helvetica Neue"/>
              </a:defRPr>
            </a:pPr>
            <a:endParaRPr/>
          </a:p>
        </p:txBody>
      </p:sp>
      <p:sp>
        <p:nvSpPr>
          <p:cNvPr id="180" name="エンゲージメントとは"/>
          <p:cNvSpPr txBox="1"/>
          <p:nvPr/>
        </p:nvSpPr>
        <p:spPr>
          <a:xfrm>
            <a:off x="1743489" y="1059780"/>
            <a:ext cx="5889433"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latin typeface="游ゴシック体 ボールド"/>
                <a:ea typeface="游ゴシック体 ボールド"/>
                <a:cs typeface="游ゴシック体 ボールド"/>
                <a:sym typeface="游ゴシック体 ボールド"/>
              </a:defRPr>
            </a:lvl1pPr>
          </a:lstStyle>
          <a:p>
            <a:r>
              <a:rPr b="1"/>
              <a:t>エンゲージメントとは</a:t>
            </a:r>
          </a:p>
        </p:txBody>
      </p:sp>
      <p:pic>
        <p:nvPicPr>
          <p:cNvPr id="181" name="s-719x366_v-fs_webp_1c59f3a5-e42b-4ff1-9abc-12201944db91_small.png" descr="s-719x366_v-fs_webp_1c59f3a5-e42b-4ff1-9abc-12201944db91_small.png"/>
          <p:cNvPicPr>
            <a:picLocks noChangeAspect="1"/>
          </p:cNvPicPr>
          <p:nvPr/>
        </p:nvPicPr>
        <p:blipFill>
          <a:blip r:embed="rId2"/>
          <a:stretch>
            <a:fillRect/>
          </a:stretch>
        </p:blipFill>
        <p:spPr>
          <a:xfrm>
            <a:off x="2989800" y="6756601"/>
            <a:ext cx="4216072" cy="2143170"/>
          </a:xfrm>
          <a:prstGeom prst="rect">
            <a:avLst/>
          </a:prstGeom>
          <a:ln w="12700">
            <a:miter lim="400000"/>
          </a:ln>
        </p:spPr>
      </p:pic>
      <p:pic>
        <p:nvPicPr>
          <p:cNvPr id="182" name="s-719x366_v-fs_webp_ef92249e-2666-4ffb-9b35-6a9467b212ea_small.png" descr="s-719x366_v-fs_webp_ef92249e-2666-4ffb-9b35-6a9467b212ea_small.png"/>
          <p:cNvPicPr>
            <a:picLocks noChangeAspect="1"/>
          </p:cNvPicPr>
          <p:nvPr/>
        </p:nvPicPr>
        <p:blipFill>
          <a:blip r:embed="rId3"/>
          <a:stretch>
            <a:fillRect/>
          </a:stretch>
        </p:blipFill>
        <p:spPr>
          <a:xfrm>
            <a:off x="10083964" y="6756601"/>
            <a:ext cx="4216071" cy="2143170"/>
          </a:xfrm>
          <a:prstGeom prst="rect">
            <a:avLst/>
          </a:prstGeom>
          <a:ln w="12700">
            <a:miter lim="400000"/>
          </a:ln>
        </p:spPr>
      </p:pic>
      <p:pic>
        <p:nvPicPr>
          <p:cNvPr id="183" name="s-719x366_v-fs_webp_e4e56c28-a4da-4e0e-a0f2-af702ff00490_small.png" descr="s-719x366_v-fs_webp_e4e56c28-a4da-4e0e-a0f2-af702ff00490_small.png"/>
          <p:cNvPicPr>
            <a:picLocks noChangeAspect="1"/>
          </p:cNvPicPr>
          <p:nvPr/>
        </p:nvPicPr>
        <p:blipFill>
          <a:blip r:embed="rId4"/>
          <a:stretch>
            <a:fillRect/>
          </a:stretch>
        </p:blipFill>
        <p:spPr>
          <a:xfrm>
            <a:off x="17089229" y="6756601"/>
            <a:ext cx="4216072" cy="2143170"/>
          </a:xfrm>
          <a:prstGeom prst="rect">
            <a:avLst/>
          </a:prstGeom>
          <a:ln w="12700">
            <a:miter lim="400000"/>
          </a:ln>
        </p:spPr>
      </p:pic>
      <p:sp>
        <p:nvSpPr>
          <p:cNvPr id="184" name="『組織や仕事に対して自発的な貢献意欲を持ち主体的に取り組めている状態を表した指標』"/>
          <p:cNvSpPr txBox="1"/>
          <p:nvPr/>
        </p:nvSpPr>
        <p:spPr>
          <a:xfrm>
            <a:off x="1790699" y="2108200"/>
            <a:ext cx="18285461" cy="55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500">
                <a:latin typeface="游ゴシック体 ミディアム"/>
                <a:ea typeface="游ゴシック体 ミディアム"/>
                <a:cs typeface="游ゴシック体 ミディアム"/>
                <a:sym typeface="游ゴシック体 ミディアム"/>
              </a:defRPr>
            </a:lvl1pPr>
          </a:lstStyle>
          <a:p>
            <a:r>
              <a:t>『組織や仕事に対して自発的な貢献意欲を持ち主体的に取り組めている状態を表した指標』</a:t>
            </a:r>
          </a:p>
        </p:txBody>
      </p:sp>
      <p:sp>
        <p:nvSpPr>
          <p:cNvPr id="185" name="エンゲージメント…"/>
          <p:cNvSpPr txBox="1"/>
          <p:nvPr/>
        </p:nvSpPr>
        <p:spPr>
          <a:xfrm>
            <a:off x="3124713" y="9231085"/>
            <a:ext cx="4098646"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200">
                <a:latin typeface="游ゴシック体 ボールド"/>
                <a:ea typeface="游ゴシック体 ボールド"/>
                <a:cs typeface="游ゴシック体 ボールド"/>
                <a:sym typeface="游ゴシック体 ボールド"/>
              </a:defRPr>
            </a:pPr>
            <a:r>
              <a:rPr b="1"/>
              <a:t>エンゲージメント</a:t>
            </a:r>
          </a:p>
          <a:p>
            <a:pPr>
              <a:defRPr sz="3200">
                <a:latin typeface="游ゴシック体 ボールド"/>
                <a:ea typeface="游ゴシック体 ボールド"/>
                <a:cs typeface="游ゴシック体 ボールド"/>
                <a:sym typeface="游ゴシック体 ボールド"/>
              </a:defRPr>
            </a:pPr>
            <a:r>
              <a:rPr b="1"/>
              <a:t>(会社と個人が繋がる)</a:t>
            </a:r>
          </a:p>
        </p:txBody>
      </p:sp>
      <p:sp>
        <p:nvSpPr>
          <p:cNvPr id="186" name="モチベーション (個人が感じる)"/>
          <p:cNvSpPr txBox="1"/>
          <p:nvPr/>
        </p:nvSpPr>
        <p:spPr>
          <a:xfrm>
            <a:off x="10712450" y="9192985"/>
            <a:ext cx="2959101"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200">
                <a:latin typeface="游ゴシック体 ボールド"/>
                <a:ea typeface="游ゴシック体 ボールド"/>
                <a:cs typeface="游ゴシック体 ボールド"/>
                <a:sym typeface="游ゴシック体 ボールド"/>
              </a:defRPr>
            </a:pPr>
            <a:r>
              <a:rPr b="1"/>
              <a:t>モチベーション</a:t>
            </a:r>
            <a:br>
              <a:rPr b="1"/>
            </a:br>
            <a:r>
              <a:rPr b="1"/>
              <a:t>(個人が感じる)</a:t>
            </a:r>
          </a:p>
        </p:txBody>
      </p:sp>
      <p:sp>
        <p:nvSpPr>
          <p:cNvPr id="187" name="従業員満足度…"/>
          <p:cNvSpPr txBox="1"/>
          <p:nvPr/>
        </p:nvSpPr>
        <p:spPr>
          <a:xfrm>
            <a:off x="17770241" y="9192985"/>
            <a:ext cx="2879446" cy="111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200">
                <a:latin typeface="游ゴシック体 ボールド"/>
                <a:ea typeface="游ゴシック体 ボールド"/>
                <a:cs typeface="游ゴシック体 ボールド"/>
                <a:sym typeface="游ゴシック体 ボールド"/>
              </a:defRPr>
            </a:pPr>
            <a:r>
              <a:rPr b="1"/>
              <a:t>従業員満足度</a:t>
            </a:r>
          </a:p>
          <a:p>
            <a:pPr>
              <a:defRPr sz="3200">
                <a:latin typeface="游ゴシック体 ボールド"/>
                <a:ea typeface="游ゴシック体 ボールド"/>
                <a:cs typeface="游ゴシック体 ボールド"/>
                <a:sym typeface="游ゴシック体 ボールド"/>
              </a:defRPr>
            </a:pPr>
            <a:r>
              <a:rPr b="1"/>
              <a:t>(会社が与える)</a:t>
            </a:r>
          </a:p>
        </p:txBody>
      </p:sp>
      <p:sp>
        <p:nvSpPr>
          <p:cNvPr id="188" name="角丸四角形"/>
          <p:cNvSpPr/>
          <p:nvPr/>
        </p:nvSpPr>
        <p:spPr>
          <a:xfrm>
            <a:off x="1442115" y="6521965"/>
            <a:ext cx="21499770" cy="5507372"/>
          </a:xfrm>
          <a:prstGeom prst="roundRect">
            <a:avLst>
              <a:gd name="adj" fmla="val 9233"/>
            </a:avLst>
          </a:prstGeom>
          <a:ln w="76200">
            <a:solidFill>
              <a:srgbClr val="5E5E5E"/>
            </a:solidFill>
            <a:miter lim="400000"/>
          </a:ln>
        </p:spPr>
        <p:txBody>
          <a:bodyPr lIns="0" tIns="0" rIns="0" bIns="0" anchor="ctr"/>
          <a:lstStyle/>
          <a:p>
            <a:pPr>
              <a:defRPr sz="3200">
                <a:solidFill>
                  <a:srgbClr val="FFFFFF"/>
                </a:solidFill>
                <a:latin typeface="+mn-lt"/>
                <a:ea typeface="+mn-ea"/>
                <a:cs typeface="+mn-cs"/>
                <a:sym typeface="ヒラギノ角ゴ ProN W3"/>
              </a:defRPr>
            </a:pPr>
            <a:endParaRPr/>
          </a:p>
        </p:txBody>
      </p:sp>
      <p:sp>
        <p:nvSpPr>
          <p:cNvPr id="189" name="なぜ自社でエンゲージメントに取り組むのか？"/>
          <p:cNvSpPr txBox="1"/>
          <p:nvPr/>
        </p:nvSpPr>
        <p:spPr>
          <a:xfrm>
            <a:off x="1790700" y="2951460"/>
            <a:ext cx="20802601"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3500" u="sng">
                <a:latin typeface="游ゴシック体 ボールド"/>
                <a:ea typeface="游ゴシック体 ボールド"/>
                <a:cs typeface="游ゴシック体 ボールド"/>
                <a:sym typeface="游ゴシック体 ボールド"/>
              </a:defRPr>
            </a:lvl1pPr>
          </a:lstStyle>
          <a:p>
            <a:r>
              <a:rPr b="1"/>
              <a:t>なぜ自社でエンゲージメントに取り組むのか？</a:t>
            </a:r>
          </a:p>
        </p:txBody>
      </p:sp>
      <p:sp>
        <p:nvSpPr>
          <p:cNvPr id="190" name="自社の言葉でエンゲージメントに取り組む意義を記載"/>
          <p:cNvSpPr/>
          <p:nvPr/>
        </p:nvSpPr>
        <p:spPr>
          <a:xfrm>
            <a:off x="2441959" y="3800474"/>
            <a:ext cx="20538026" cy="1469462"/>
          </a:xfrm>
          <a:prstGeom prst="roundRect">
            <a:avLst>
              <a:gd name="adj" fmla="val 42146"/>
            </a:avLst>
          </a:prstGeom>
          <a:solidFill>
            <a:srgbClr val="EBEBE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a:latin typeface="游ゴシック体 ミディアム"/>
                <a:ea typeface="游ゴシック体 ミディアム"/>
                <a:cs typeface="游ゴシック体 ミディアム"/>
                <a:sym typeface="游ゴシック体 ミディアム"/>
              </a:defRPr>
            </a:lvl1pPr>
          </a:lstStyle>
          <a:p>
            <a:r>
              <a:t>自社の言葉でエンゲージメントに取り組む意義を記載</a:t>
            </a:r>
          </a:p>
        </p:txBody>
      </p:sp>
      <p:sp>
        <p:nvSpPr>
          <p:cNvPr id="191" name="生産性/離職率との関係も複数の研究で証明されており、経営指標として多くの企業で導入されている。"/>
          <p:cNvSpPr txBox="1"/>
          <p:nvPr/>
        </p:nvSpPr>
        <p:spPr>
          <a:xfrm>
            <a:off x="1602389" y="10802215"/>
            <a:ext cx="6990894" cy="781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100">
                <a:solidFill>
                  <a:srgbClr val="5E5E5E"/>
                </a:solidFill>
                <a:latin typeface="游ゴシック体 ボールド"/>
                <a:ea typeface="游ゴシック体 ボールド"/>
                <a:cs typeface="游ゴシック体 ボールド"/>
                <a:sym typeface="游ゴシック体 ボールド"/>
              </a:defRPr>
            </a:lvl1pPr>
          </a:lstStyle>
          <a:p>
            <a:r>
              <a:t>生産性/離職率との関係も複数の研究で証明されており、経営指標として多くの企業で導入されている。</a:t>
            </a:r>
          </a:p>
        </p:txBody>
      </p:sp>
      <p:sp>
        <p:nvSpPr>
          <p:cNvPr id="192" name="必ずしも組織貢献や仕事に熱中するために活用される…"/>
          <p:cNvSpPr txBox="1"/>
          <p:nvPr/>
        </p:nvSpPr>
        <p:spPr>
          <a:xfrm>
            <a:off x="8899990" y="10802215"/>
            <a:ext cx="6584021" cy="781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100">
                <a:solidFill>
                  <a:srgbClr val="5E5E5E"/>
                </a:solidFill>
                <a:latin typeface="游ゴシック体 ボールド"/>
                <a:ea typeface="游ゴシック体 ボールド"/>
                <a:cs typeface="游ゴシック体 ボールド"/>
                <a:sym typeface="游ゴシック体 ボールド"/>
              </a:defRPr>
            </a:pPr>
            <a:r>
              <a:t>必ずしも組織貢献や仕事に熱中するために活用される</a:t>
            </a:r>
          </a:p>
          <a:p>
            <a:pPr algn="l">
              <a:defRPr sz="2100">
                <a:solidFill>
                  <a:srgbClr val="5E5E5E"/>
                </a:solidFill>
                <a:latin typeface="游ゴシック体 ボールド"/>
                <a:ea typeface="游ゴシック体 ボールド"/>
                <a:cs typeface="游ゴシック体 ボールド"/>
                <a:sym typeface="游ゴシック体 ボールド"/>
              </a:defRPr>
            </a:pPr>
            <a:r>
              <a:t>訳ではなく、生産性との関係は明確ではない。</a:t>
            </a:r>
          </a:p>
        </p:txBody>
      </p:sp>
      <p:sp>
        <p:nvSpPr>
          <p:cNvPr id="193" name="満足度が高まっても意欲が高まるとは限らず、…"/>
          <p:cNvSpPr txBox="1"/>
          <p:nvPr/>
        </p:nvSpPr>
        <p:spPr>
          <a:xfrm>
            <a:off x="16312458" y="10802215"/>
            <a:ext cx="5795011" cy="7810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100">
                <a:solidFill>
                  <a:srgbClr val="5E5E5E"/>
                </a:solidFill>
                <a:latin typeface="游ゴシック体 ボールド"/>
                <a:ea typeface="游ゴシック体 ボールド"/>
                <a:cs typeface="游ゴシック体 ボールド"/>
                <a:sym typeface="游ゴシック体 ボールド"/>
              </a:defRPr>
            </a:pPr>
            <a:r>
              <a:t>満足度が高まっても意欲が高まるとは限らず、</a:t>
            </a:r>
          </a:p>
          <a:p>
            <a:pPr algn="l">
              <a:defRPr sz="2100">
                <a:solidFill>
                  <a:srgbClr val="5E5E5E"/>
                </a:solidFill>
                <a:latin typeface="游ゴシック体 ボールド"/>
                <a:ea typeface="游ゴシック体 ボールド"/>
                <a:cs typeface="游ゴシック体 ボールド"/>
                <a:sym typeface="游ゴシック体 ボールド"/>
              </a:defRPr>
            </a:pPr>
            <a:r>
              <a:t>生産性との関係は明確ではない。</a:t>
            </a:r>
          </a:p>
        </p:txBody>
      </p:sp>
      <p:sp>
        <p:nvSpPr>
          <p:cNvPr id="194" name="【モチベーションや従業員満足度との違い】"/>
          <p:cNvSpPr txBox="1"/>
          <p:nvPr/>
        </p:nvSpPr>
        <p:spPr>
          <a:xfrm>
            <a:off x="1486113" y="5759268"/>
            <a:ext cx="8242301" cy="508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5E5E5E"/>
                </a:solidFill>
                <a:latin typeface="游ゴシック体 ミディアム"/>
                <a:ea typeface="游ゴシック体 ミディアム"/>
                <a:cs typeface="游ゴシック体 ミディアム"/>
                <a:sym typeface="游ゴシック体 ミディアム"/>
              </a:defRPr>
            </a:lvl1pPr>
          </a:lstStyle>
          <a:p>
            <a:r>
              <a:t>【モチベーションや従業員満足度との違い】</a:t>
            </a:r>
          </a:p>
        </p:txBody>
      </p:sp>
      <p:sp>
        <p:nvSpPr>
          <p:cNvPr id="195" name="→"/>
          <p:cNvSpPr txBox="1"/>
          <p:nvPr/>
        </p:nvSpPr>
        <p:spPr>
          <a:xfrm>
            <a:off x="1812193" y="4073101"/>
            <a:ext cx="558801" cy="55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3500">
                <a:latin typeface="游ゴシック体 ボールド"/>
                <a:ea typeface="游ゴシック体 ボールド"/>
                <a:cs typeface="游ゴシック体 ボールド"/>
                <a:sym typeface="游ゴシック体 ボールド"/>
              </a:defRPr>
            </a:lvl1pPr>
          </a:lstStyle>
          <a:p>
            <a:r>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スライド番号"/>
          <p:cNvSpPr txBox="1">
            <a:spLocks noGrp="1"/>
          </p:cNvSpPr>
          <p:nvPr>
            <p:ph type="sldNum" sz="quarter" idx="2"/>
          </p:nvPr>
        </p:nvSpPr>
        <p:spPr>
          <a:xfrm>
            <a:off x="23484635" y="12918092"/>
            <a:ext cx="295657" cy="520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98" name="Wevoxの数値の捉え方"/>
          <p:cNvSpPr txBox="1"/>
          <p:nvPr/>
        </p:nvSpPr>
        <p:spPr>
          <a:xfrm>
            <a:off x="2376582" y="6059501"/>
            <a:ext cx="1963083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6000">
                <a:latin typeface="游ゴシック体 ボールド"/>
                <a:ea typeface="游ゴシック体 ボールド"/>
                <a:cs typeface="游ゴシック体 ボールド"/>
                <a:sym typeface="游ゴシック体 ボールド"/>
              </a:defRPr>
            </a:lvl1pPr>
          </a:lstStyle>
          <a:p>
            <a:r>
              <a:rPr b="1"/>
              <a:t>Wevoxの数値の捉え方</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スライド番号"/>
          <p:cNvSpPr txBox="1">
            <a:spLocks noGrp="1"/>
          </p:cNvSpPr>
          <p:nvPr>
            <p:ph type="sldNum" sz="quarter" idx="2"/>
          </p:nvPr>
        </p:nvSpPr>
        <p:spPr>
          <a:xfrm>
            <a:off x="23484635" y="12918092"/>
            <a:ext cx="295657" cy="520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01" name="Wevoxの数値を見る際の3つのポイント"/>
          <p:cNvSpPr txBox="1"/>
          <p:nvPr/>
        </p:nvSpPr>
        <p:spPr>
          <a:xfrm>
            <a:off x="1790699" y="1059780"/>
            <a:ext cx="10733708"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500" spc="225">
                <a:latin typeface="游ゴシック体 ボールド"/>
                <a:ea typeface="游ゴシック体 ボールド"/>
                <a:cs typeface="游ゴシック体 ボールド"/>
                <a:sym typeface="游ゴシック体 ボールド"/>
              </a:defRPr>
            </a:lvl1pPr>
          </a:lstStyle>
          <a:p>
            <a:r>
              <a:rPr b="1"/>
              <a:t>Wevoxの数値を見る際の3つのポイント</a:t>
            </a:r>
          </a:p>
        </p:txBody>
      </p:sp>
      <p:sp>
        <p:nvSpPr>
          <p:cNvPr id="202" name="「弱いところを見る」だけでなく「強いところを見る」"/>
          <p:cNvSpPr txBox="1"/>
          <p:nvPr/>
        </p:nvSpPr>
        <p:spPr>
          <a:xfrm>
            <a:off x="1790700" y="3371181"/>
            <a:ext cx="14569694"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defRPr sz="4500">
                <a:solidFill>
                  <a:srgbClr val="D93D5A"/>
                </a:solidFill>
                <a:latin typeface="游ゴシック体 ボールド"/>
                <a:ea typeface="游ゴシック体 ボールド"/>
                <a:cs typeface="游ゴシック体 ボールド"/>
                <a:sym typeface="游ゴシック体 ボールド"/>
              </a:defRPr>
            </a:pPr>
            <a:r>
              <a:rPr b="1"/>
              <a:t>「弱いところを見る」</a:t>
            </a:r>
            <a:r>
              <a:rPr b="1">
                <a:solidFill>
                  <a:srgbClr val="333333"/>
                </a:solidFill>
                <a:latin typeface="游ゴシック体 ミディアム"/>
                <a:ea typeface="游ゴシック体 ミディアム"/>
                <a:cs typeface="游ゴシック体 ミディアム"/>
                <a:sym typeface="游ゴシック体 ミディアム"/>
              </a:rPr>
              <a:t>だけでなく</a:t>
            </a:r>
            <a:r>
              <a:rPr b="1">
                <a:solidFill>
                  <a:srgbClr val="26BAB5"/>
                </a:solidFill>
              </a:rPr>
              <a:t>「強いところを見る」</a:t>
            </a:r>
          </a:p>
        </p:txBody>
      </p:sp>
      <p:sp>
        <p:nvSpPr>
          <p:cNvPr id="203" name="ー 弱みも、強みも、チームに活かせる！…"/>
          <p:cNvSpPr txBox="1"/>
          <p:nvPr/>
        </p:nvSpPr>
        <p:spPr>
          <a:xfrm>
            <a:off x="9373727" y="5328890"/>
            <a:ext cx="13580580" cy="3026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4000">
                <a:latin typeface="游ゴシック体 ボールド"/>
                <a:ea typeface="游ゴシック体 ボールド"/>
                <a:cs typeface="游ゴシック体 ボールド"/>
                <a:sym typeface="游ゴシック体 ボールド"/>
              </a:defRPr>
            </a:pPr>
            <a:r>
              <a:rPr b="1"/>
              <a:t>ー 弱みも、強みも、チームに活かせる！</a:t>
            </a:r>
          </a:p>
          <a:p>
            <a:pPr algn="l">
              <a:defRPr sz="1000">
                <a:latin typeface="游ゴシック体 ボールド"/>
                <a:ea typeface="游ゴシック体 ボールド"/>
                <a:cs typeface="游ゴシック体 ボールド"/>
                <a:sym typeface="游ゴシック体 ボールド"/>
              </a:defRPr>
            </a:pPr>
            <a:endParaRPr/>
          </a:p>
          <a:p>
            <a:pPr algn="l">
              <a:defRPr sz="3500">
                <a:latin typeface="游ゴシック体 ミディアム"/>
                <a:ea typeface="游ゴシック体 ミディアム"/>
                <a:cs typeface="游ゴシック体 ミディアム"/>
                <a:sym typeface="游ゴシック体 ミディアム"/>
              </a:defRPr>
            </a:pPr>
            <a:r>
              <a:t>ついつい、スコアが低い（弱い）ところを見てしまいがちですが、スコアが高い（強い）ところを見ることで、チームの良さにきづくことができます。自分たちのポジティブな状態を受け入れた上で、さらに良い方向に進む土台を生み出せます。</a:t>
            </a:r>
          </a:p>
        </p:txBody>
      </p:sp>
      <p:sp>
        <p:nvSpPr>
          <p:cNvPr id="204" name="【参考】Wevox活用5箇条：https://get.wevox.io/documents/the_five_awareness_cycle"/>
          <p:cNvSpPr txBox="1"/>
          <p:nvPr/>
        </p:nvSpPr>
        <p:spPr>
          <a:xfrm>
            <a:off x="5057520" y="11887200"/>
            <a:ext cx="14268959"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800">
                <a:latin typeface="游ゴシック体 ミディアム"/>
                <a:ea typeface="游ゴシック体 ミディアム"/>
                <a:cs typeface="游ゴシック体 ミディアム"/>
                <a:sym typeface="游ゴシック体 ミディアム"/>
              </a:defRPr>
            </a:pPr>
            <a:r>
              <a:t>【参考】Wevox活用5箇条：</a:t>
            </a:r>
            <a:r>
              <a:rPr u="sng">
                <a:hlinkClick r:id="rId2"/>
              </a:rPr>
              <a:t>https://get.wevox.io/documents/the_five_awareness_cycle</a:t>
            </a:r>
          </a:p>
        </p:txBody>
      </p:sp>
      <p:pic>
        <p:nvPicPr>
          <p:cNvPr id="205" name="s-960x720_v-fs_webp_dac6983f-0585-4375-8533-d139dfeb3407.jpeg" descr="s-960x720_v-fs_webp_dac6983f-0585-4375-8533-d139dfeb3407.jpeg"/>
          <p:cNvPicPr>
            <a:picLocks noChangeAspect="1"/>
          </p:cNvPicPr>
          <p:nvPr/>
        </p:nvPicPr>
        <p:blipFill>
          <a:blip r:embed="rId3"/>
          <a:stretch>
            <a:fillRect/>
          </a:stretch>
        </p:blipFill>
        <p:spPr>
          <a:xfrm>
            <a:off x="1790700" y="4231878"/>
            <a:ext cx="7002747" cy="525206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989</Words>
  <Application>Microsoft Macintosh PowerPoint</Application>
  <PresentationFormat>ユーザー設定</PresentationFormat>
  <Paragraphs>244</Paragraphs>
  <Slides>24</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24</vt:i4>
      </vt:variant>
    </vt:vector>
  </HeadingPairs>
  <TitlesOfParts>
    <vt:vector size="36" baseType="lpstr">
      <vt:lpstr>ヒラギノ角ゴ ProN W3</vt:lpstr>
      <vt:lpstr>ヒラギノ角ゴ ProN W6</vt:lpstr>
      <vt:lpstr>ヒラギノ角ゴシック W2</vt:lpstr>
      <vt:lpstr>ヒラギノ角ゴシック W6</vt:lpstr>
      <vt:lpstr>游ゴシック体 ボールド</vt:lpstr>
      <vt:lpstr>游ゴシック体 ミディアム</vt:lpstr>
      <vt:lpstr>Arial</vt:lpstr>
      <vt:lpstr>Avenir Next Medium</vt:lpstr>
      <vt:lpstr>Helvetica</vt:lpstr>
      <vt:lpstr>Helvetica Neue</vt:lpstr>
      <vt:lpstr>Helvetica Neue Light</vt:lpstr>
      <vt:lpstr>White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Hitomi Honda</cp:lastModifiedBy>
  <cp:revision>2</cp:revision>
  <dcterms:modified xsi:type="dcterms:W3CDTF">2022-12-12T09:27:21Z</dcterms:modified>
</cp:coreProperties>
</file>